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73" r:id="rId5"/>
    <p:sldId id="1343" r:id="rId6"/>
    <p:sldId id="1345" r:id="rId7"/>
    <p:sldId id="1329" r:id="rId8"/>
    <p:sldId id="1339" r:id="rId9"/>
    <p:sldId id="1330" r:id="rId10"/>
    <p:sldId id="1344" r:id="rId11"/>
    <p:sldId id="1332" r:id="rId12"/>
    <p:sldId id="1331" r:id="rId13"/>
    <p:sldId id="1333" r:id="rId14"/>
    <p:sldId id="1334" r:id="rId15"/>
    <p:sldId id="1342" r:id="rId16"/>
    <p:sldId id="1340" r:id="rId17"/>
    <p:sldId id="1341" r:id="rId18"/>
    <p:sldId id="1346" r:id="rId19"/>
    <p:sldId id="1338" r:id="rId20"/>
    <p:sldId id="1347" r:id="rId21"/>
    <p:sldId id="1348" r:id="rId22"/>
    <p:sldId id="1337" r:id="rId23"/>
    <p:sldId id="1326" r:id="rId24"/>
    <p:sldId id="1224" r:id="rId25"/>
    <p:sldId id="1303" r:id="rId26"/>
    <p:sldId id="1321" r:id="rId27"/>
    <p:sldId id="1322" r:id="rId28"/>
    <p:sldId id="1323" r:id="rId29"/>
    <p:sldId id="1319" r:id="rId30"/>
    <p:sldId id="1320" r:id="rId31"/>
    <p:sldId id="1335" r:id="rId32"/>
    <p:sldId id="1309" r:id="rId33"/>
    <p:sldId id="1310" r:id="rId34"/>
    <p:sldId id="1311" r:id="rId35"/>
    <p:sldId id="1315" r:id="rId36"/>
    <p:sldId id="1316" r:id="rId37"/>
    <p:sldId id="1317" r:id="rId38"/>
    <p:sldId id="1318" r:id="rId39"/>
    <p:sldId id="1324" r:id="rId40"/>
    <p:sldId id="1336" r:id="rId41"/>
    <p:sldId id="1349" r:id="rId42"/>
    <p:sldId id="1314" r:id="rId43"/>
    <p:sldId id="1350" r:id="rId4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ílková Hana" initials="MH" lastIdx="17" clrIdx="0">
    <p:extLst>
      <p:ext uri="{19B8F6BF-5375-455C-9EA6-DF929625EA0E}">
        <p15:presenceInfo xmlns:p15="http://schemas.microsoft.com/office/powerpoint/2012/main" userId="S-1-5-21-1453678106-484518242-318601546-15538" providerId="AD"/>
      </p:ext>
    </p:extLst>
  </p:cmAuthor>
  <p:cmAuthor id="2" name="Pithart Jan" initials="PJ" lastIdx="1" clrIdx="1">
    <p:extLst>
      <p:ext uri="{19B8F6BF-5375-455C-9EA6-DF929625EA0E}">
        <p15:presenceInfo xmlns:p15="http://schemas.microsoft.com/office/powerpoint/2012/main" userId="S-1-5-21-1453678106-484518242-318601546-16267" providerId="AD"/>
      </p:ext>
    </p:extLst>
  </p:cmAuthor>
  <p:cmAuthor id="3" name="Procházka Roman, Ing." initials="PI" lastIdx="2" clrIdx="2">
    <p:extLst>
      <p:ext uri="{19B8F6BF-5375-455C-9EA6-DF929625EA0E}">
        <p15:presenceInfo xmlns:p15="http://schemas.microsoft.com/office/powerpoint/2012/main" userId="S::prochazka@czechtourism.com::9ee07513-f537-4b14-8b22-bf5b9e9927a7" providerId="AD"/>
      </p:ext>
    </p:extLst>
  </p:cmAuthor>
  <p:cmAuthor id="4" name="Chaloupková Markéta" initials="CM" lastIdx="4" clrIdx="3">
    <p:extLst>
      <p:ext uri="{19B8F6BF-5375-455C-9EA6-DF929625EA0E}">
        <p15:presenceInfo xmlns:p15="http://schemas.microsoft.com/office/powerpoint/2012/main" userId="S::chaloupkova@czechtourism.cz::613b7517-9d3d-4de7-b216-58ef1e1283a7" providerId="AD"/>
      </p:ext>
    </p:extLst>
  </p:cmAuthor>
  <p:cmAuthor id="5" name="Reismuller František" initials="RF" lastIdx="5" clrIdx="4">
    <p:extLst>
      <p:ext uri="{19B8F6BF-5375-455C-9EA6-DF929625EA0E}">
        <p15:presenceInfo xmlns:p15="http://schemas.microsoft.com/office/powerpoint/2012/main" userId="S::reismuller@czechtourism.cz::6807b738-9f4a-4dce-81e6-67d4b3b9d61d" providerId="AD"/>
      </p:ext>
    </p:extLst>
  </p:cmAuthor>
  <p:cmAuthor id="6" name="Bílková Ivana" initials="BI" lastIdx="3" clrIdx="5">
    <p:extLst>
      <p:ext uri="{19B8F6BF-5375-455C-9EA6-DF929625EA0E}">
        <p15:presenceInfo xmlns:p15="http://schemas.microsoft.com/office/powerpoint/2012/main" userId="S::bilkova@czechtourism.com::4f9e2afc-4854-4486-ba8a-284adc7598f5" providerId="AD"/>
      </p:ext>
    </p:extLst>
  </p:cmAuthor>
  <p:cmAuthor id="7" name="Gill Nora" initials="GN" lastIdx="7" clrIdx="6">
    <p:extLst>
      <p:ext uri="{19B8F6BF-5375-455C-9EA6-DF929625EA0E}">
        <p15:presenceInfo xmlns:p15="http://schemas.microsoft.com/office/powerpoint/2012/main" userId="S::gill@czechtourism.com::b376ed68-6faf-4f44-8dc3-0218ee3b3019" providerId="AD"/>
      </p:ext>
    </p:extLst>
  </p:cmAuthor>
  <p:cmAuthor id="8" name="Procházka Michal, Mgr." initials="PM" lastIdx="12" clrIdx="7">
    <p:extLst>
      <p:ext uri="{19B8F6BF-5375-455C-9EA6-DF929625EA0E}">
        <p15:presenceInfo xmlns:p15="http://schemas.microsoft.com/office/powerpoint/2012/main" userId="S::prochazka.m@czechtourism.com::8d91adf7-9eed-437f-b767-171fd7a2883c" providerId="AD"/>
      </p:ext>
    </p:extLst>
  </p:cmAuthor>
  <p:cmAuthor id="9" name="Pokorný Lukáš Ing" initials="PI" lastIdx="6" clrIdx="8">
    <p:extLst>
      <p:ext uri="{19B8F6BF-5375-455C-9EA6-DF929625EA0E}">
        <p15:presenceInfo xmlns:p15="http://schemas.microsoft.com/office/powerpoint/2012/main" userId="S::pokorny@czechtourism.com::8a280260-6fa0-4bbf-b09f-35bbaa374d97" providerId="AD"/>
      </p:ext>
    </p:extLst>
  </p:cmAuthor>
  <p:cmAuthor id="10" name="Vogelová Markéta Ing." initials="VMI" lastIdx="24" clrIdx="9">
    <p:extLst>
      <p:ext uri="{19B8F6BF-5375-455C-9EA6-DF929625EA0E}">
        <p15:presenceInfo xmlns:p15="http://schemas.microsoft.com/office/powerpoint/2012/main" userId="S::vogelova@czechtourism.cz::2947a45d-0c6d-4c0d-a567-19f633dc185a" providerId="AD"/>
      </p:ext>
    </p:extLst>
  </p:cmAuthor>
  <p:cmAuthor id="11" name="Jan Herget" initials="JH" lastIdx="4" clrIdx="10">
    <p:extLst>
      <p:ext uri="{19B8F6BF-5375-455C-9EA6-DF929625EA0E}">
        <p15:presenceInfo xmlns:p15="http://schemas.microsoft.com/office/powerpoint/2012/main" userId="S::herj01@vse.cz::d13c0021-8f85-4870-8071-b537e2cd8472" providerId="AD"/>
      </p:ext>
    </p:extLst>
  </p:cmAuthor>
  <p:cmAuthor id="12" name="Procházka Filip" initials="PF" lastIdx="9" clrIdx="11">
    <p:extLst>
      <p:ext uri="{19B8F6BF-5375-455C-9EA6-DF929625EA0E}">
        <p15:presenceInfo xmlns:p15="http://schemas.microsoft.com/office/powerpoint/2012/main" userId="S::prochazka.f@czechtourism.cz::e13409f3-3bbf-4fd3-a112-7331891050c4" providerId="AD"/>
      </p:ext>
    </p:extLst>
  </p:cmAuthor>
  <p:cmAuthor id="13" name="Malá Barbora, Ing." initials="MBI" lastIdx="12" clrIdx="12">
    <p:extLst>
      <p:ext uri="{19B8F6BF-5375-455C-9EA6-DF929625EA0E}">
        <p15:presenceInfo xmlns:p15="http://schemas.microsoft.com/office/powerpoint/2012/main" userId="S::mala@czechtourism.cz::717c4c6f-8995-405c-82fb-1e784f5d8a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5E8"/>
    <a:srgbClr val="F7B2BB"/>
    <a:srgbClr val="E6001E"/>
    <a:srgbClr val="DCE6F2"/>
    <a:srgbClr val="F9D8BF"/>
    <a:srgbClr val="F76A53"/>
    <a:srgbClr val="F55237"/>
    <a:srgbClr val="F2704C"/>
    <a:srgbClr val="FFB9C1"/>
    <a:srgbClr val="FF8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27" autoAdjust="0"/>
  </p:normalViewPr>
  <p:slideViewPr>
    <p:cSldViewPr snapToGrid="0">
      <p:cViewPr varScale="1">
        <p:scale>
          <a:sx n="125" d="100"/>
          <a:sy n="125" d="100"/>
        </p:scale>
        <p:origin x="119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ogelova\Desktop\HUZ\Archiv\N&#225;v&#353;t&#283;vnost\kraje2012_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ogelova\Documents\Strategie%20CR_2019+\CzT\1_Anal&#253;za\graf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cap="none" spc="20" baseline="0">
                <a:solidFill>
                  <a:schemeClr val="dk1">
                    <a:lumMod val="50000"/>
                    <a:lumOff val="50000"/>
                  </a:schemeClr>
                </a:solidFill>
                <a:latin typeface="Arial" panose="020B0604020202020204" pitchFamily="34" charset="0"/>
                <a:ea typeface="+mn-ea"/>
                <a:cs typeface="Arial" panose="020B0604020202020204" pitchFamily="34" charset="0"/>
              </a:defRPr>
            </a:pPr>
            <a:r>
              <a:rPr lang="en-GB" sz="1000" b="1">
                <a:solidFill>
                  <a:schemeClr val="tx2"/>
                </a:solidFill>
                <a:latin typeface="Arial" panose="020B0604020202020204" pitchFamily="34" charset="0"/>
                <a:cs typeface="Arial" panose="020B0604020202020204" pitchFamily="34" charset="0"/>
              </a:rPr>
              <a:t>Inbound tourism in the CR, 2012–2019</a:t>
            </a:r>
          </a:p>
        </c:rich>
      </c:tx>
      <c:overlay val="0"/>
      <c:spPr>
        <a:noFill/>
        <a:ln>
          <a:noFill/>
        </a:ln>
        <a:effectLst/>
      </c:spPr>
      <c:txPr>
        <a:bodyPr rot="0" spcFirstLastPara="1" vertOverflow="ellipsis" vert="horz" wrap="square" anchor="ctr" anchorCtr="1"/>
        <a:lstStyle/>
        <a:p>
          <a:pPr>
            <a:defRPr sz="1000" b="0" i="0" u="none" strike="noStrike" kern="1200" cap="none" spc="20" baseline="0">
              <a:solidFill>
                <a:schemeClr val="dk1">
                  <a:lumMod val="50000"/>
                  <a:lumOff val="50000"/>
                </a:schemeClr>
              </a:solidFill>
              <a:latin typeface="Arial" panose="020B0604020202020204" pitchFamily="34" charset="0"/>
              <a:ea typeface="+mn-ea"/>
              <a:cs typeface="Arial" panose="020B0604020202020204" pitchFamily="34" charset="0"/>
            </a:defRPr>
          </a:pPr>
          <a:endParaRPr lang="cs-CZ"/>
        </a:p>
      </c:txPr>
    </c:title>
    <c:autoTitleDeleted val="0"/>
    <c:plotArea>
      <c:layout/>
      <c:barChart>
        <c:barDir val="col"/>
        <c:grouping val="clustered"/>
        <c:varyColors val="0"/>
        <c:ser>
          <c:idx val="0"/>
          <c:order val="0"/>
          <c:tx>
            <c:strRef>
              <c:f>List2!$C$2</c:f>
              <c:strCache>
                <c:ptCount val="1"/>
                <c:pt idx="0">
                  <c:v>Arrivals</c:v>
                </c:pt>
              </c:strCache>
            </c:strRef>
          </c:tx>
          <c:spPr>
            <a:solidFill>
              <a:schemeClr val="tx2"/>
            </a:solidFill>
            <a:ln w="9525" cap="flat" cmpd="sng" algn="ctr">
              <a:noFill/>
              <a:round/>
            </a:ln>
            <a:effectLst>
              <a:outerShdw blurRad="40000" dist="20000" dir="5400000" rotWithShape="0">
                <a:srgbClr val="000000">
                  <a:alpha val="38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List2!$A$3:$B$10</c:f>
              <c:strCache>
                <c:ptCount val="8"/>
                <c:pt idx="0">
                  <c:v>2012</c:v>
                </c:pt>
                <c:pt idx="1">
                  <c:v>2013</c:v>
                </c:pt>
                <c:pt idx="2">
                  <c:v>2014</c:v>
                </c:pt>
                <c:pt idx="3">
                  <c:v>2015</c:v>
                </c:pt>
                <c:pt idx="4">
                  <c:v>2016</c:v>
                </c:pt>
                <c:pt idx="5">
                  <c:v>2017</c:v>
                </c:pt>
                <c:pt idx="6">
                  <c:v>2018</c:v>
                </c:pt>
                <c:pt idx="7">
                  <c:v>2019</c:v>
                </c:pt>
              </c:strCache>
            </c:strRef>
          </c:cat>
          <c:val>
            <c:numRef>
              <c:f>List2!$C$3:$C$10</c:f>
              <c:numCache>
                <c:formatCode>#,##0</c:formatCode>
                <c:ptCount val="8"/>
                <c:pt idx="0">
                  <c:v>7647044</c:v>
                </c:pt>
                <c:pt idx="1">
                  <c:v>7851865</c:v>
                </c:pt>
                <c:pt idx="2">
                  <c:v>8095885</c:v>
                </c:pt>
                <c:pt idx="3">
                  <c:v>8706913</c:v>
                </c:pt>
                <c:pt idx="4">
                  <c:v>9321440</c:v>
                </c:pt>
                <c:pt idx="5">
                  <c:v>10160468</c:v>
                </c:pt>
                <c:pt idx="6">
                  <c:v>10611394</c:v>
                </c:pt>
                <c:pt idx="7">
                  <c:v>10883040</c:v>
                </c:pt>
              </c:numCache>
            </c:numRef>
          </c:val>
          <c:extLst>
            <c:ext xmlns:c16="http://schemas.microsoft.com/office/drawing/2014/chart" uri="{C3380CC4-5D6E-409C-BE32-E72D297353CC}">
              <c16:uniqueId val="{00000000-18C3-44DF-91B7-8F5EAC5AA698}"/>
            </c:ext>
          </c:extLst>
        </c:ser>
        <c:ser>
          <c:idx val="1"/>
          <c:order val="1"/>
          <c:tx>
            <c:strRef>
              <c:f>List2!$D$2</c:f>
              <c:strCache>
                <c:ptCount val="1"/>
                <c:pt idx="0">
                  <c:v>Overnight stays</c:v>
                </c:pt>
              </c:strCache>
            </c:strRef>
          </c:tx>
          <c:spPr>
            <a:solidFill>
              <a:srgbClr val="E6001E"/>
            </a:solidFill>
            <a:ln w="9525" cap="flat" cmpd="sng" algn="ctr">
              <a:noFill/>
              <a:round/>
            </a:ln>
            <a:effectLst>
              <a:outerShdw blurRad="40000" dist="20000" dir="5400000" rotWithShape="0">
                <a:srgbClr val="000000">
                  <a:alpha val="38000"/>
                </a:srgbClr>
              </a:outerShdw>
            </a:effectLst>
          </c:spPr>
          <c:invertIfNegative val="0"/>
          <c:dLbls>
            <c:dLbl>
              <c:idx val="0"/>
              <c:tx>
                <c:rich>
                  <a:bodyPr/>
                  <a:lstStyle/>
                  <a:p>
                    <a:fld id="{1FA7EE49-F585-4755-B970-5C0751030225}" type="VALUE">
                      <a:rPr lang="en-US">
                        <a:solidFill>
                          <a:schemeClr val="bg1"/>
                        </a:solidFill>
                      </a:rPr>
                      <a:pPr/>
                      <a:t>[HODNOTA]</a:t>
                    </a:fld>
                    <a:endParaRPr lang="cs-C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1D-4613-AF5F-308D57816C24}"/>
                </c:ext>
              </c:extLst>
            </c:dLbl>
            <c:dLbl>
              <c:idx val="1"/>
              <c:tx>
                <c:rich>
                  <a:bodyPr/>
                  <a:lstStyle/>
                  <a:p>
                    <a:fld id="{3218FCE4-4D10-4C93-9F89-3348E8B71471}" type="VALUE">
                      <a:rPr lang="en-US">
                        <a:solidFill>
                          <a:schemeClr val="bg1"/>
                        </a:solidFill>
                      </a:rPr>
                      <a:pPr/>
                      <a:t>[HODNOTA]</a:t>
                    </a:fld>
                    <a:endParaRPr lang="cs-C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1D-4613-AF5F-308D57816C24}"/>
                </c:ext>
              </c:extLst>
            </c:dLbl>
            <c:dLbl>
              <c:idx val="2"/>
              <c:layout>
                <c:manualLayout>
                  <c:x val="2.7154512812760157E-3"/>
                  <c:y val="0.25326990128555232"/>
                </c:manualLayout>
              </c:layout>
              <c:tx>
                <c:rich>
                  <a:bodyPr/>
                  <a:lstStyle/>
                  <a:p>
                    <a:fld id="{08BE63D5-EAAE-4228-934C-686113492831}" type="VALUE">
                      <a:rPr lang="en-US" sz="800">
                        <a:solidFill>
                          <a:schemeClr val="bg1"/>
                        </a:solidFill>
                      </a:rPr>
                      <a:pPr/>
                      <a:t>[HODNOTA]</a:t>
                    </a:fld>
                    <a:endParaRPr lang="cs-CZ"/>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1D-4613-AF5F-308D57816C24}"/>
                </c:ext>
              </c:extLst>
            </c:dLbl>
            <c:dLbl>
              <c:idx val="3"/>
              <c:tx>
                <c:rich>
                  <a:bodyPr/>
                  <a:lstStyle/>
                  <a:p>
                    <a:fld id="{4F3F3F1A-BF7D-4BBD-9293-067226A70872}" type="VALUE">
                      <a:rPr lang="en-US">
                        <a:solidFill>
                          <a:schemeClr val="bg1"/>
                        </a:solidFill>
                      </a:rPr>
                      <a:pPr/>
                      <a:t>[HODNOTA]</a:t>
                    </a:fld>
                    <a:endParaRPr lang="cs-C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1D-4613-AF5F-308D57816C24}"/>
                </c:ext>
              </c:extLst>
            </c:dLbl>
            <c:dLbl>
              <c:idx val="4"/>
              <c:tx>
                <c:rich>
                  <a:bodyPr/>
                  <a:lstStyle/>
                  <a:p>
                    <a:fld id="{FCEDC09C-28EB-422C-88E5-77507D0993BA}" type="VALUE">
                      <a:rPr lang="en-US">
                        <a:solidFill>
                          <a:schemeClr val="bg1"/>
                        </a:solidFill>
                      </a:rPr>
                      <a:pPr/>
                      <a:t>[HODNOTA]</a:t>
                    </a:fld>
                    <a:endParaRPr lang="cs-C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21D-4613-AF5F-308D57816C24}"/>
                </c:ext>
              </c:extLst>
            </c:dLbl>
            <c:dLbl>
              <c:idx val="5"/>
              <c:tx>
                <c:rich>
                  <a:bodyPr/>
                  <a:lstStyle/>
                  <a:p>
                    <a:fld id="{75470EC7-3925-4CFA-8E74-F34F7EBCED02}" type="VALUE">
                      <a:rPr lang="en-US">
                        <a:solidFill>
                          <a:schemeClr val="bg1"/>
                        </a:solidFill>
                      </a:rPr>
                      <a:pPr/>
                      <a:t>[HODNOTA]</a:t>
                    </a:fld>
                    <a:endParaRPr lang="cs-C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21D-4613-AF5F-308D57816C24}"/>
                </c:ext>
              </c:extLst>
            </c:dLbl>
            <c:dLbl>
              <c:idx val="6"/>
              <c:tx>
                <c:rich>
                  <a:bodyPr rot="-5400000" spcFirstLastPara="1" vertOverflow="ellipsis" wrap="square" lIns="38100" tIns="19050" rIns="38100" bIns="19050" anchor="ctr" anchorCtr="1">
                    <a:spAutoFit/>
                  </a:bodyPr>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fld id="{232FAED2-69E6-485D-96B1-FB4C42DCFF55}" type="VALUE">
                      <a:rPr lang="en-US" sz="800">
                        <a:solidFill>
                          <a:schemeClr val="bg1"/>
                        </a:solidFill>
                        <a:latin typeface="Arial" panose="020B0604020202020204" pitchFamily="34" charset="0"/>
                        <a:cs typeface="Arial" panose="020B0604020202020204" pitchFamily="34" charset="0"/>
                      </a:rPr>
                      <a:pPr>
                        <a:defRPr sz="800">
                          <a:latin typeface="Arial" panose="020B0604020202020204" pitchFamily="34" charset="0"/>
                          <a:cs typeface="Arial" panose="020B0604020202020204" pitchFamily="34" charset="0"/>
                        </a:defRPr>
                      </a:pPr>
                      <a:t>[HODNOTA]</a:t>
                    </a:fld>
                    <a:endParaRPr lang="cs-CZ"/>
                  </a:p>
                </c:rich>
              </c:tx>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cs-CZ"/>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08-48B0-B3A0-50D0366FC8DA}"/>
                </c:ext>
              </c:extLst>
            </c:dLbl>
            <c:dLbl>
              <c:idx val="7"/>
              <c:tx>
                <c:rich>
                  <a:bodyPr/>
                  <a:lstStyle/>
                  <a:p>
                    <a:fld id="{057465EC-92F3-447B-8CA2-913B46190A56}" type="VALUE">
                      <a:rPr lang="en-US">
                        <a:solidFill>
                          <a:schemeClr val="bg1"/>
                        </a:solidFill>
                      </a:rPr>
                      <a:pPr/>
                      <a:t>[HODNOTA]</a:t>
                    </a:fld>
                    <a:endParaRPr lang="cs-CZ"/>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21D-4613-AF5F-308D57816C24}"/>
                </c:ext>
              </c:extLst>
            </c:dLbl>
            <c:spPr>
              <a:noFill/>
              <a:ln>
                <a:noFill/>
              </a:ln>
              <a:effectLst/>
            </c:spPr>
            <c:txPr>
              <a:bodyPr rot="-5400000" spcFirstLastPara="1" vertOverflow="ellipsis" wrap="square" lIns="38100" tIns="19050" rIns="38100" bIns="19050" anchor="t" anchorCtr="1">
                <a:spAutoFit/>
              </a:bodyPr>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List2!$A$3:$B$10</c:f>
              <c:strCache>
                <c:ptCount val="8"/>
                <c:pt idx="0">
                  <c:v>2012</c:v>
                </c:pt>
                <c:pt idx="1">
                  <c:v>2013</c:v>
                </c:pt>
                <c:pt idx="2">
                  <c:v>2014</c:v>
                </c:pt>
                <c:pt idx="3">
                  <c:v>2015</c:v>
                </c:pt>
                <c:pt idx="4">
                  <c:v>2016</c:v>
                </c:pt>
                <c:pt idx="5">
                  <c:v>2017</c:v>
                </c:pt>
                <c:pt idx="6">
                  <c:v>2018</c:v>
                </c:pt>
                <c:pt idx="7">
                  <c:v>2019</c:v>
                </c:pt>
              </c:strCache>
            </c:strRef>
          </c:cat>
          <c:val>
            <c:numRef>
              <c:f>List2!$D$3:$D$10</c:f>
              <c:numCache>
                <c:formatCode>#,##0</c:formatCode>
                <c:ptCount val="8"/>
                <c:pt idx="0">
                  <c:v>21793985</c:v>
                </c:pt>
                <c:pt idx="1">
                  <c:v>22144896</c:v>
                </c:pt>
                <c:pt idx="2">
                  <c:v>22110112</c:v>
                </c:pt>
                <c:pt idx="3">
                  <c:v>23286515</c:v>
                </c:pt>
                <c:pt idx="4">
                  <c:v>24268149</c:v>
                </c:pt>
                <c:pt idx="5">
                  <c:v>26257013</c:v>
                </c:pt>
                <c:pt idx="6">
                  <c:v>26760021</c:v>
                </c:pt>
                <c:pt idx="7">
                  <c:v>27182761</c:v>
                </c:pt>
              </c:numCache>
            </c:numRef>
          </c:val>
          <c:extLst>
            <c:ext xmlns:c16="http://schemas.microsoft.com/office/drawing/2014/chart" uri="{C3380CC4-5D6E-409C-BE32-E72D297353CC}">
              <c16:uniqueId val="{00000001-18C3-44DF-91B7-8F5EAC5AA698}"/>
            </c:ext>
          </c:extLst>
        </c:ser>
        <c:dLbls>
          <c:dLblPos val="ctr"/>
          <c:showLegendKey val="0"/>
          <c:showVal val="1"/>
          <c:showCatName val="0"/>
          <c:showSerName val="0"/>
          <c:showPercent val="0"/>
          <c:showBubbleSize val="0"/>
        </c:dLbls>
        <c:gapWidth val="150"/>
        <c:axId val="423348896"/>
        <c:axId val="423356112"/>
      </c:barChart>
      <c:catAx>
        <c:axId val="4233488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spc="20" baseline="0">
                <a:solidFill>
                  <a:schemeClr val="tx2"/>
                </a:solidFill>
                <a:latin typeface="Arial" panose="020B0604020202020204" pitchFamily="34" charset="0"/>
                <a:ea typeface="+mn-ea"/>
                <a:cs typeface="Arial" panose="020B0604020202020204" pitchFamily="34" charset="0"/>
              </a:defRPr>
            </a:pPr>
            <a:endParaRPr lang="cs-CZ"/>
          </a:p>
        </c:txPr>
        <c:crossAx val="423356112"/>
        <c:crosses val="autoZero"/>
        <c:auto val="1"/>
        <c:lblAlgn val="ctr"/>
        <c:lblOffset val="100"/>
        <c:noMultiLvlLbl val="0"/>
      </c:catAx>
      <c:valAx>
        <c:axId val="4233561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20" baseline="0">
                <a:solidFill>
                  <a:schemeClr val="tx2"/>
                </a:solidFill>
                <a:latin typeface="Arial" panose="020B0604020202020204" pitchFamily="34" charset="0"/>
                <a:ea typeface="+mn-ea"/>
                <a:cs typeface="Arial" panose="020B0604020202020204" pitchFamily="34" charset="0"/>
              </a:defRPr>
            </a:pPr>
            <a:endParaRPr lang="cs-CZ"/>
          </a:p>
        </c:txPr>
        <c:crossAx val="423348896"/>
        <c:crosses val="autoZero"/>
        <c:crossBetween val="between"/>
      </c:valAx>
      <c:spPr>
        <a:solidFill>
          <a:schemeClr val="bg1"/>
        </a:solid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cs-CZ"/>
          </a:p>
        </c:txPr>
      </c:legendEntry>
      <c:legendEntry>
        <c:idx val="1"/>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cs-CZ"/>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2"/>
                </a:solidFill>
                <a:latin typeface="Arial" panose="020B0604020202020204" pitchFamily="34" charset="0"/>
                <a:ea typeface="+mn-ea"/>
                <a:cs typeface="+mn-cs"/>
              </a:defRPr>
            </a:pPr>
            <a:r>
              <a:rPr lang="en-GB" sz="1100" b="1" baseline="0">
                <a:solidFill>
                  <a:schemeClr val="tx2"/>
                </a:solidFill>
                <a:latin typeface="Arial" panose="020B0604020202020204" pitchFamily="34" charset="0"/>
              </a:rPr>
              <a:t>Development of the inbound tourism structure –</a:t>
            </a:r>
            <a:br>
              <a:rPr lang="en-GB" sz="1100" b="1" baseline="0">
                <a:solidFill>
                  <a:schemeClr val="tx2"/>
                </a:solidFill>
                <a:latin typeface="Arial" panose="020B0604020202020204" pitchFamily="34" charset="0"/>
              </a:rPr>
            </a:br>
            <a:r>
              <a:rPr lang="en-GB" sz="1100" b="1" baseline="0">
                <a:solidFill>
                  <a:schemeClr val="tx2"/>
                </a:solidFill>
                <a:latin typeface="Arial" panose="020B0604020202020204" pitchFamily="34" charset="0"/>
              </a:rPr>
              <a:t>TOP 10 source countries (2019)</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2"/>
              </a:solidFill>
              <a:latin typeface="Arial" panose="020B0604020202020204" pitchFamily="34" charset="0"/>
              <a:ea typeface="+mn-ea"/>
              <a:cs typeface="+mn-cs"/>
            </a:defRPr>
          </a:pPr>
          <a:endParaRPr lang="cs-CZ"/>
        </a:p>
      </c:txPr>
    </c:title>
    <c:autoTitleDeleted val="0"/>
    <c:plotArea>
      <c:layout/>
      <c:barChart>
        <c:barDir val="col"/>
        <c:grouping val="percentStacked"/>
        <c:varyColors val="0"/>
        <c:ser>
          <c:idx val="0"/>
          <c:order val="0"/>
          <c:tx>
            <c:strRef>
              <c:f>ČR!$B$1</c:f>
              <c:strCache>
                <c:ptCount val="1"/>
                <c:pt idx="0">
                  <c:v>Germany</c:v>
                </c:pt>
              </c:strCache>
            </c:strRef>
          </c:tx>
          <c:spPr>
            <a:solidFill>
              <a:schemeClr val="tx2"/>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ČR!$B$2:$B$9</c:f>
              <c:numCache>
                <c:formatCode>#,##0</c:formatCode>
                <c:ptCount val="8"/>
                <c:pt idx="0">
                  <c:v>1521246</c:v>
                </c:pt>
                <c:pt idx="1">
                  <c:v>1484169</c:v>
                </c:pt>
                <c:pt idx="2">
                  <c:v>1553370</c:v>
                </c:pt>
                <c:pt idx="3">
                  <c:v>1766539</c:v>
                </c:pt>
                <c:pt idx="4">
                  <c:v>1881095</c:v>
                </c:pt>
                <c:pt idx="5">
                  <c:v>1962582</c:v>
                </c:pt>
                <c:pt idx="6">
                  <c:v>2031104</c:v>
                </c:pt>
                <c:pt idx="7">
                  <c:v>2075956</c:v>
                </c:pt>
              </c:numCache>
            </c:numRef>
          </c:val>
          <c:extLst>
            <c:ext xmlns:c16="http://schemas.microsoft.com/office/drawing/2014/chart" uri="{C3380CC4-5D6E-409C-BE32-E72D297353CC}">
              <c16:uniqueId val="{00000000-3DEA-47F1-92F4-71E2FB049209}"/>
            </c:ext>
          </c:extLst>
        </c:ser>
        <c:ser>
          <c:idx val="1"/>
          <c:order val="1"/>
          <c:tx>
            <c:strRef>
              <c:f>ČR!$C$1</c:f>
              <c:strCache>
                <c:ptCount val="1"/>
                <c:pt idx="0">
                  <c:v>Slovakia</c:v>
                </c:pt>
              </c:strCache>
            </c:strRef>
          </c:tx>
          <c:spPr>
            <a:solidFill>
              <a:srgbClr val="005CB8"/>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ČR!$C$2:$C$9</c:f>
              <c:numCache>
                <c:formatCode>#,##0</c:formatCode>
                <c:ptCount val="8"/>
                <c:pt idx="0">
                  <c:v>435595</c:v>
                </c:pt>
                <c:pt idx="1">
                  <c:v>452421</c:v>
                </c:pt>
                <c:pt idx="2">
                  <c:v>492550</c:v>
                </c:pt>
                <c:pt idx="3">
                  <c:v>578216</c:v>
                </c:pt>
                <c:pt idx="4">
                  <c:v>642145</c:v>
                </c:pt>
                <c:pt idx="5">
                  <c:v>681917</c:v>
                </c:pt>
                <c:pt idx="6">
                  <c:v>730954</c:v>
                </c:pt>
                <c:pt idx="7">
                  <c:v>749977</c:v>
                </c:pt>
              </c:numCache>
            </c:numRef>
          </c:val>
          <c:extLst>
            <c:ext xmlns:c16="http://schemas.microsoft.com/office/drawing/2014/chart" uri="{C3380CC4-5D6E-409C-BE32-E72D297353CC}">
              <c16:uniqueId val="{00000001-3DEA-47F1-92F4-71E2FB049209}"/>
            </c:ext>
          </c:extLst>
        </c:ser>
        <c:ser>
          <c:idx val="2"/>
          <c:order val="2"/>
          <c:tx>
            <c:strRef>
              <c:f>ČR!$D$1</c:f>
              <c:strCache>
                <c:ptCount val="1"/>
                <c:pt idx="0">
                  <c:v>Poland</c:v>
                </c:pt>
              </c:strCache>
            </c:strRef>
          </c:tx>
          <c:spPr>
            <a:solidFill>
              <a:srgbClr val="87B0E1"/>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ČR!$D$2:$D$9</c:f>
              <c:numCache>
                <c:formatCode>#,##0</c:formatCode>
                <c:ptCount val="8"/>
                <c:pt idx="0">
                  <c:v>401997</c:v>
                </c:pt>
                <c:pt idx="1">
                  <c:v>424402</c:v>
                </c:pt>
                <c:pt idx="2">
                  <c:v>448736</c:v>
                </c:pt>
                <c:pt idx="3">
                  <c:v>484573</c:v>
                </c:pt>
                <c:pt idx="4">
                  <c:v>541332</c:v>
                </c:pt>
                <c:pt idx="5">
                  <c:v>575643</c:v>
                </c:pt>
                <c:pt idx="6">
                  <c:v>620495</c:v>
                </c:pt>
                <c:pt idx="7">
                  <c:v>672571</c:v>
                </c:pt>
              </c:numCache>
            </c:numRef>
          </c:val>
          <c:extLst>
            <c:ext xmlns:c16="http://schemas.microsoft.com/office/drawing/2014/chart" uri="{C3380CC4-5D6E-409C-BE32-E72D297353CC}">
              <c16:uniqueId val="{00000002-3DEA-47F1-92F4-71E2FB049209}"/>
            </c:ext>
          </c:extLst>
        </c:ser>
        <c:ser>
          <c:idx val="3"/>
          <c:order val="3"/>
          <c:tx>
            <c:strRef>
              <c:f>ČR!$E$1</c:f>
              <c:strCache>
                <c:ptCount val="1"/>
                <c:pt idx="0">
                  <c:v>China</c:v>
                </c:pt>
              </c:strCache>
            </c:strRef>
          </c:tx>
          <c:spPr>
            <a:solidFill>
              <a:srgbClr val="E6001E"/>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ČR!$E$2:$E$9</c:f>
              <c:numCache>
                <c:formatCode>#,##0</c:formatCode>
                <c:ptCount val="8"/>
                <c:pt idx="0">
                  <c:v>152866</c:v>
                </c:pt>
                <c:pt idx="1">
                  <c:v>174263</c:v>
                </c:pt>
                <c:pt idx="2">
                  <c:v>211014</c:v>
                </c:pt>
                <c:pt idx="3">
                  <c:v>288630</c:v>
                </c:pt>
                <c:pt idx="4">
                  <c:v>355847</c:v>
                </c:pt>
                <c:pt idx="5">
                  <c:v>489845</c:v>
                </c:pt>
                <c:pt idx="6">
                  <c:v>617935</c:v>
                </c:pt>
                <c:pt idx="7">
                  <c:v>612048</c:v>
                </c:pt>
              </c:numCache>
            </c:numRef>
          </c:val>
          <c:extLst>
            <c:ext xmlns:c16="http://schemas.microsoft.com/office/drawing/2014/chart" uri="{C3380CC4-5D6E-409C-BE32-E72D297353CC}">
              <c16:uniqueId val="{00000003-3DEA-47F1-92F4-71E2FB049209}"/>
            </c:ext>
          </c:extLst>
        </c:ser>
        <c:ser>
          <c:idx val="4"/>
          <c:order val="4"/>
          <c:tx>
            <c:strRef>
              <c:f>ČR!$F$1</c:f>
              <c:strCache>
                <c:ptCount val="1"/>
                <c:pt idx="0">
                  <c:v>USA</c:v>
                </c:pt>
              </c:strCache>
            </c:strRef>
          </c:tx>
          <c:spPr>
            <a:solidFill>
              <a:srgbClr val="F7B2BB"/>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ČR!$F$2:$F$9</c:f>
              <c:numCache>
                <c:formatCode>#,##0</c:formatCode>
                <c:ptCount val="8"/>
                <c:pt idx="0">
                  <c:v>390635</c:v>
                </c:pt>
                <c:pt idx="1">
                  <c:v>413085</c:v>
                </c:pt>
                <c:pt idx="2">
                  <c:v>441457</c:v>
                </c:pt>
                <c:pt idx="3">
                  <c:v>508951</c:v>
                </c:pt>
                <c:pt idx="4">
                  <c:v>515154</c:v>
                </c:pt>
                <c:pt idx="5">
                  <c:v>540572</c:v>
                </c:pt>
                <c:pt idx="6">
                  <c:v>554394</c:v>
                </c:pt>
                <c:pt idx="7">
                  <c:v>583614</c:v>
                </c:pt>
              </c:numCache>
            </c:numRef>
          </c:val>
          <c:extLst>
            <c:ext xmlns:c16="http://schemas.microsoft.com/office/drawing/2014/chart" uri="{C3380CC4-5D6E-409C-BE32-E72D297353CC}">
              <c16:uniqueId val="{00000004-3DEA-47F1-92F4-71E2FB049209}"/>
            </c:ext>
          </c:extLst>
        </c:ser>
        <c:ser>
          <c:idx val="5"/>
          <c:order val="5"/>
          <c:tx>
            <c:strRef>
              <c:f>ČR!$G$1</c:f>
              <c:strCache>
                <c:ptCount val="1"/>
                <c:pt idx="0">
                  <c:v>Russia</c:v>
                </c:pt>
              </c:strCache>
            </c:strRef>
          </c:tx>
          <c:spPr>
            <a:solidFill>
              <a:srgbClr val="FCE5E8"/>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ČR!$G$2:$G$9</c:f>
              <c:numCache>
                <c:formatCode>#,##0</c:formatCode>
                <c:ptCount val="8"/>
                <c:pt idx="0">
                  <c:v>731835</c:v>
                </c:pt>
                <c:pt idx="1">
                  <c:v>803152</c:v>
                </c:pt>
                <c:pt idx="2">
                  <c:v>691198</c:v>
                </c:pt>
                <c:pt idx="3">
                  <c:v>434852</c:v>
                </c:pt>
                <c:pt idx="4">
                  <c:v>407529</c:v>
                </c:pt>
                <c:pt idx="5">
                  <c:v>548318</c:v>
                </c:pt>
                <c:pt idx="6">
                  <c:v>544216</c:v>
                </c:pt>
                <c:pt idx="7">
                  <c:v>564794</c:v>
                </c:pt>
              </c:numCache>
            </c:numRef>
          </c:val>
          <c:extLst>
            <c:ext xmlns:c16="http://schemas.microsoft.com/office/drawing/2014/chart" uri="{C3380CC4-5D6E-409C-BE32-E72D297353CC}">
              <c16:uniqueId val="{00000005-3DEA-47F1-92F4-71E2FB049209}"/>
            </c:ext>
          </c:extLst>
        </c:ser>
        <c:ser>
          <c:idx val="6"/>
          <c:order val="6"/>
          <c:tx>
            <c:strRef>
              <c:f>ČR!$H$1</c:f>
              <c:strCache>
                <c:ptCount val="1"/>
                <c:pt idx="0">
                  <c:v>Great Britain</c:v>
                </c:pt>
              </c:strCache>
            </c:strRef>
          </c:tx>
          <c:spPr>
            <a:solidFill>
              <a:srgbClr val="178FCF"/>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ČR!$H$2:$H$9</c:f>
              <c:numCache>
                <c:formatCode>#,##0</c:formatCode>
                <c:ptCount val="8"/>
                <c:pt idx="0">
                  <c:v>368005</c:v>
                </c:pt>
                <c:pt idx="1">
                  <c:v>379373</c:v>
                </c:pt>
                <c:pt idx="2">
                  <c:v>397431</c:v>
                </c:pt>
                <c:pt idx="3">
                  <c:v>442718</c:v>
                </c:pt>
                <c:pt idx="4">
                  <c:v>473986</c:v>
                </c:pt>
                <c:pt idx="5">
                  <c:v>470106</c:v>
                </c:pt>
                <c:pt idx="6">
                  <c:v>494939</c:v>
                </c:pt>
                <c:pt idx="7">
                  <c:v>495572</c:v>
                </c:pt>
              </c:numCache>
            </c:numRef>
          </c:val>
          <c:extLst>
            <c:ext xmlns:c16="http://schemas.microsoft.com/office/drawing/2014/chart" uri="{C3380CC4-5D6E-409C-BE32-E72D297353CC}">
              <c16:uniqueId val="{00000006-3DEA-47F1-92F4-71E2FB049209}"/>
            </c:ext>
          </c:extLst>
        </c:ser>
        <c:ser>
          <c:idx val="7"/>
          <c:order val="7"/>
          <c:tx>
            <c:strRef>
              <c:f>ČR!$I$1</c:f>
              <c:strCache>
                <c:ptCount val="1"/>
                <c:pt idx="0">
                  <c:v>Italy</c:v>
                </c:pt>
              </c:strCache>
            </c:strRef>
          </c:tx>
          <c:spPr>
            <a:solidFill>
              <a:srgbClr val="2CA5E8"/>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ČR!$I$2:$I$9</c:f>
              <c:numCache>
                <c:formatCode>#,##0</c:formatCode>
                <c:ptCount val="8"/>
                <c:pt idx="0">
                  <c:v>374651</c:v>
                </c:pt>
                <c:pt idx="1">
                  <c:v>357099</c:v>
                </c:pt>
                <c:pt idx="2">
                  <c:v>369268</c:v>
                </c:pt>
                <c:pt idx="3">
                  <c:v>372832</c:v>
                </c:pt>
                <c:pt idx="4">
                  <c:v>370511</c:v>
                </c:pt>
                <c:pt idx="5">
                  <c:v>389578</c:v>
                </c:pt>
                <c:pt idx="6">
                  <c:v>408422</c:v>
                </c:pt>
                <c:pt idx="7">
                  <c:v>409623</c:v>
                </c:pt>
              </c:numCache>
            </c:numRef>
          </c:val>
          <c:extLst>
            <c:ext xmlns:c16="http://schemas.microsoft.com/office/drawing/2014/chart" uri="{C3380CC4-5D6E-409C-BE32-E72D297353CC}">
              <c16:uniqueId val="{00000007-3DEA-47F1-92F4-71E2FB049209}"/>
            </c:ext>
          </c:extLst>
        </c:ser>
        <c:ser>
          <c:idx val="8"/>
          <c:order val="8"/>
          <c:tx>
            <c:strRef>
              <c:f>ČR!$J$1</c:f>
              <c:strCache>
                <c:ptCount val="1"/>
                <c:pt idx="0">
                  <c:v>South Korea</c:v>
                </c:pt>
              </c:strCache>
            </c:strRef>
          </c:tx>
          <c:spPr>
            <a:solidFill>
              <a:srgbClr val="7FC8F1"/>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ČR!$J$2:$J$9</c:f>
              <c:numCache>
                <c:formatCode>#,##0</c:formatCode>
                <c:ptCount val="8"/>
                <c:pt idx="0">
                  <c:v>137420</c:v>
                </c:pt>
                <c:pt idx="1">
                  <c:v>155853</c:v>
                </c:pt>
                <c:pt idx="2">
                  <c:v>195086</c:v>
                </c:pt>
                <c:pt idx="3">
                  <c:v>265330</c:v>
                </c:pt>
                <c:pt idx="4">
                  <c:v>325612</c:v>
                </c:pt>
                <c:pt idx="5">
                  <c:v>415555</c:v>
                </c:pt>
                <c:pt idx="6">
                  <c:v>415166</c:v>
                </c:pt>
                <c:pt idx="7">
                  <c:v>384532</c:v>
                </c:pt>
              </c:numCache>
            </c:numRef>
          </c:val>
          <c:extLst>
            <c:ext xmlns:c16="http://schemas.microsoft.com/office/drawing/2014/chart" uri="{C3380CC4-5D6E-409C-BE32-E72D297353CC}">
              <c16:uniqueId val="{00000008-3DEA-47F1-92F4-71E2FB049209}"/>
            </c:ext>
          </c:extLst>
        </c:ser>
        <c:ser>
          <c:idx val="9"/>
          <c:order val="9"/>
          <c:tx>
            <c:strRef>
              <c:f>ČR!$K$1</c:f>
              <c:strCache>
                <c:ptCount val="1"/>
                <c:pt idx="0">
                  <c:v>France</c:v>
                </c:pt>
              </c:strCache>
            </c:strRef>
          </c:tx>
          <c:spPr>
            <a:solidFill>
              <a:srgbClr val="D2ECFA"/>
            </a:solidFill>
            <a:ln>
              <a:noFill/>
            </a:ln>
            <a:effectLst/>
          </c:spPr>
          <c:invertIfNegative val="0"/>
          <c:cat>
            <c:numRef>
              <c:f>ČR!$A$2:$A$9</c:f>
              <c:numCache>
                <c:formatCode>0</c:formatCode>
                <c:ptCount val="8"/>
                <c:pt idx="0">
                  <c:v>2012</c:v>
                </c:pt>
                <c:pt idx="1">
                  <c:v>2013</c:v>
                </c:pt>
                <c:pt idx="2">
                  <c:v>2014</c:v>
                </c:pt>
                <c:pt idx="3">
                  <c:v>2015</c:v>
                </c:pt>
                <c:pt idx="4">
                  <c:v>2016</c:v>
                </c:pt>
                <c:pt idx="5">
                  <c:v>2017</c:v>
                </c:pt>
                <c:pt idx="6">
                  <c:v>2018</c:v>
                </c:pt>
                <c:pt idx="7">
                  <c:v>2019</c:v>
                </c:pt>
              </c:numCache>
            </c:numRef>
          </c:cat>
          <c:val>
            <c:numRef>
              <c:f>ČR!$K$2:$K$9</c:f>
              <c:numCache>
                <c:formatCode>#,##0</c:formatCode>
                <c:ptCount val="8"/>
                <c:pt idx="0">
                  <c:v>296298</c:v>
                </c:pt>
                <c:pt idx="1">
                  <c:v>292623</c:v>
                </c:pt>
                <c:pt idx="2">
                  <c:v>272650</c:v>
                </c:pt>
                <c:pt idx="3">
                  <c:v>268877</c:v>
                </c:pt>
                <c:pt idx="4">
                  <c:v>280996</c:v>
                </c:pt>
                <c:pt idx="5">
                  <c:v>289583</c:v>
                </c:pt>
                <c:pt idx="6">
                  <c:v>286316</c:v>
                </c:pt>
                <c:pt idx="7">
                  <c:v>307030</c:v>
                </c:pt>
              </c:numCache>
            </c:numRef>
          </c:val>
          <c:extLst>
            <c:ext xmlns:c16="http://schemas.microsoft.com/office/drawing/2014/chart" uri="{C3380CC4-5D6E-409C-BE32-E72D297353CC}">
              <c16:uniqueId val="{00000009-3DEA-47F1-92F4-71E2FB049209}"/>
            </c:ext>
          </c:extLst>
        </c:ser>
        <c:dLbls>
          <c:showLegendKey val="0"/>
          <c:showVal val="0"/>
          <c:showCatName val="0"/>
          <c:showSerName val="0"/>
          <c:showPercent val="0"/>
          <c:showBubbleSize val="0"/>
        </c:dLbls>
        <c:gapWidth val="150"/>
        <c:overlap val="100"/>
        <c:axId val="465856464"/>
        <c:axId val="465858432"/>
      </c:barChart>
      <c:catAx>
        <c:axId val="46585646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Arial" panose="020B0604020202020204" pitchFamily="34" charset="0"/>
                <a:ea typeface="+mn-ea"/>
                <a:cs typeface="+mn-cs"/>
              </a:defRPr>
            </a:pPr>
            <a:endParaRPr lang="cs-CZ"/>
          </a:p>
        </c:txPr>
        <c:crossAx val="465858432"/>
        <c:crosses val="autoZero"/>
        <c:auto val="1"/>
        <c:lblAlgn val="ctr"/>
        <c:lblOffset val="100"/>
        <c:noMultiLvlLbl val="0"/>
      </c:catAx>
      <c:valAx>
        <c:axId val="465858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Arial" panose="020B0604020202020204" pitchFamily="34" charset="0"/>
                <a:ea typeface="+mn-ea"/>
                <a:cs typeface="+mn-cs"/>
              </a:defRPr>
            </a:pPr>
            <a:endParaRPr lang="cs-CZ"/>
          </a:p>
        </c:txPr>
        <c:crossAx val="465856464"/>
        <c:crosses val="autoZero"/>
        <c:crossBetween val="between"/>
      </c:valAx>
      <c:spPr>
        <a:noFill/>
        <a:ln>
          <a:noFill/>
        </a:ln>
        <a:effectLst/>
      </c:spPr>
    </c:plotArea>
    <c:legend>
      <c:legendPos val="b"/>
      <c:layout>
        <c:manualLayout>
          <c:xMode val="edge"/>
          <c:yMode val="edge"/>
          <c:x val="0.11535466811982321"/>
          <c:y val="0.79328085817320226"/>
          <c:w val="0.8369280566083438"/>
          <c:h val="0.206719141826797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41B99-7848-4EDC-B77C-22438230A519}" type="doc">
      <dgm:prSet loTypeId="urn:microsoft.com/office/officeart/2005/8/layout/chevron1" loCatId="process" qsTypeId="urn:microsoft.com/office/officeart/2005/8/quickstyle/simple1" qsCatId="simple" csTypeId="urn:microsoft.com/office/officeart/2005/8/colors/accent1_2" csCatId="accent1" phldr="1"/>
      <dgm:spPr/>
    </dgm:pt>
    <dgm:pt modelId="{338359E2-AC21-4B72-9F71-88B3EA422CCE}">
      <dgm:prSet phldrT="[Text]" custT="1"/>
      <dgm:spPr>
        <a:xfrm>
          <a:off x="4008" y="254082"/>
          <a:ext cx="2333227" cy="842257"/>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000" b="1" dirty="0">
              <a:solidFill>
                <a:sysClr val="window" lastClr="FFFFFF"/>
              </a:solidFill>
              <a:latin typeface="Arial"/>
              <a:ea typeface="+mn-ea"/>
              <a:cs typeface="+mn-cs"/>
            </a:rPr>
            <a:t>Internal workshops and consultations with foreign specialists</a:t>
          </a:r>
        </a:p>
      </dgm:t>
    </dgm:pt>
    <dgm:pt modelId="{4134E99C-DB75-4C2A-BDDF-E00180631A23}" type="parTrans" cxnId="{981EA8E3-5045-453B-BFE0-0C97617B8D21}">
      <dgm:prSet/>
      <dgm:spPr/>
      <dgm:t>
        <a:bodyPr/>
        <a:lstStyle/>
        <a:p>
          <a:pPr algn="ctr"/>
          <a:endParaRPr lang="cs-CZ" sz="1600" b="1"/>
        </a:p>
      </dgm:t>
    </dgm:pt>
    <dgm:pt modelId="{0B916C3C-A2E0-4463-99E6-20CAC93E8CA7}" type="sibTrans" cxnId="{981EA8E3-5045-453B-BFE0-0C97617B8D21}">
      <dgm:prSet/>
      <dgm:spPr/>
      <dgm:t>
        <a:bodyPr/>
        <a:lstStyle/>
        <a:p>
          <a:pPr algn="ctr"/>
          <a:endParaRPr lang="cs-CZ" sz="1600" b="1"/>
        </a:p>
      </dgm:t>
    </dgm:pt>
    <dgm:pt modelId="{5AFBA507-0726-4A42-8150-DF6088188DD8}">
      <dgm:prSet phldrT="[Text]" custT="1"/>
      <dgm:spPr>
        <a:xfrm>
          <a:off x="2103913" y="254082"/>
          <a:ext cx="2333227" cy="842257"/>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000" b="1" dirty="0">
              <a:solidFill>
                <a:sysClr val="window" lastClr="FFFFFF"/>
              </a:solidFill>
              <a:latin typeface="Arial"/>
              <a:ea typeface="+mn-ea"/>
              <a:cs typeface="+mn-cs"/>
            </a:rPr>
            <a:t>Internal workshop with </a:t>
          </a:r>
          <a:r>
            <a:rPr lang="en-GB" sz="1000" b="1" dirty="0" err="1">
              <a:solidFill>
                <a:sysClr val="window" lastClr="FFFFFF"/>
              </a:solidFill>
              <a:latin typeface="Arial"/>
              <a:ea typeface="+mn-ea"/>
              <a:cs typeface="+mn-cs"/>
            </a:rPr>
            <a:t>CzT</a:t>
          </a:r>
          <a:r>
            <a:rPr lang="en-GB" sz="1000" b="1" dirty="0">
              <a:solidFill>
                <a:sysClr val="window" lastClr="FFFFFF"/>
              </a:solidFill>
              <a:latin typeface="Arial"/>
              <a:ea typeface="+mn-ea"/>
              <a:cs typeface="+mn-cs"/>
            </a:rPr>
            <a:t> employees</a:t>
          </a:r>
        </a:p>
      </dgm:t>
    </dgm:pt>
    <dgm:pt modelId="{906AB80C-2707-4D0D-B87C-DE022494F1C5}" type="parTrans" cxnId="{DDC1ED8D-59DC-4BC2-9CCC-881D4250B195}">
      <dgm:prSet/>
      <dgm:spPr/>
      <dgm:t>
        <a:bodyPr/>
        <a:lstStyle/>
        <a:p>
          <a:pPr algn="ctr"/>
          <a:endParaRPr lang="cs-CZ" sz="1600" b="1"/>
        </a:p>
      </dgm:t>
    </dgm:pt>
    <dgm:pt modelId="{E7D19F8E-98C6-4F1A-8948-609B917EA5C5}" type="sibTrans" cxnId="{DDC1ED8D-59DC-4BC2-9CCC-881D4250B195}">
      <dgm:prSet/>
      <dgm:spPr/>
      <dgm:t>
        <a:bodyPr/>
        <a:lstStyle/>
        <a:p>
          <a:pPr algn="ctr"/>
          <a:endParaRPr lang="cs-CZ" sz="1600" b="1"/>
        </a:p>
      </dgm:t>
    </dgm:pt>
    <dgm:pt modelId="{4CF3CD19-1EE3-4A7B-9D78-A90E90424CAD}">
      <dgm:prSet phldrT="[Text]" custT="1"/>
      <dgm:spPr>
        <a:xfrm>
          <a:off x="6303723" y="254082"/>
          <a:ext cx="2333227" cy="842257"/>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000" b="1">
              <a:solidFill>
                <a:sysClr val="window" lastClr="FFFFFF"/>
              </a:solidFill>
              <a:latin typeface="Arial"/>
              <a:ea typeface="+mn-ea"/>
              <a:cs typeface="+mn-cs"/>
            </a:rPr>
            <a:t>Approval of the final version with partners and the founder</a:t>
          </a:r>
        </a:p>
      </dgm:t>
    </dgm:pt>
    <dgm:pt modelId="{FF49939A-DCA9-4CC4-968E-EC0E27692D2A}" type="parTrans" cxnId="{2AA788A9-9DC4-4E40-9867-C9205B6401B6}">
      <dgm:prSet/>
      <dgm:spPr/>
      <dgm:t>
        <a:bodyPr/>
        <a:lstStyle/>
        <a:p>
          <a:pPr algn="ctr"/>
          <a:endParaRPr lang="cs-CZ" sz="1600" b="1"/>
        </a:p>
      </dgm:t>
    </dgm:pt>
    <dgm:pt modelId="{A1ECB34E-2948-4E28-94BD-F18BB8D6B4E5}" type="sibTrans" cxnId="{2AA788A9-9DC4-4E40-9867-C9205B6401B6}">
      <dgm:prSet/>
      <dgm:spPr/>
      <dgm:t>
        <a:bodyPr/>
        <a:lstStyle/>
        <a:p>
          <a:pPr algn="ctr"/>
          <a:endParaRPr lang="cs-CZ" sz="1600" b="1"/>
        </a:p>
      </dgm:t>
    </dgm:pt>
    <dgm:pt modelId="{D231F46E-A83B-4C21-9EFB-4B1839935C21}">
      <dgm:prSet phldrT="[Text]" custT="1"/>
      <dgm:spPr>
        <a:xfrm>
          <a:off x="4203818" y="254082"/>
          <a:ext cx="2333227" cy="842257"/>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gm:spPr>
      <dgm:t>
        <a:bodyPr/>
        <a:lstStyle/>
        <a:p>
          <a:pPr algn="ctr">
            <a:buNone/>
          </a:pPr>
          <a:r>
            <a:rPr lang="en-GB" sz="1000" b="1">
              <a:solidFill>
                <a:sysClr val="window" lastClr="FFFFFF"/>
              </a:solidFill>
              <a:latin typeface="Arial"/>
              <a:ea typeface="+mn-ea"/>
              <a:cs typeface="+mn-cs"/>
            </a:rPr>
            <a:t>Strategic workshops with partners</a:t>
          </a:r>
        </a:p>
      </dgm:t>
    </dgm:pt>
    <dgm:pt modelId="{BB9896F3-2B2E-49B7-B702-F2CCDFCDEF33}" type="parTrans" cxnId="{9C23A803-C2DF-4776-94E5-71A2FC8B9F9C}">
      <dgm:prSet/>
      <dgm:spPr/>
      <dgm:t>
        <a:bodyPr/>
        <a:lstStyle/>
        <a:p>
          <a:pPr algn="ctr"/>
          <a:endParaRPr lang="cs-CZ" sz="1600" b="1"/>
        </a:p>
      </dgm:t>
    </dgm:pt>
    <dgm:pt modelId="{9AB63835-D630-43ED-8748-C682BCD100DE}" type="sibTrans" cxnId="{9C23A803-C2DF-4776-94E5-71A2FC8B9F9C}">
      <dgm:prSet/>
      <dgm:spPr/>
      <dgm:t>
        <a:bodyPr/>
        <a:lstStyle/>
        <a:p>
          <a:pPr algn="ctr"/>
          <a:endParaRPr lang="cs-CZ" sz="1600" b="1"/>
        </a:p>
      </dgm:t>
    </dgm:pt>
    <dgm:pt modelId="{D043389B-6FA4-41A0-A8BE-3FD0FBADA59B}">
      <dgm:prSet phldrT="[Text]" custT="1"/>
      <dgm:spPr>
        <a:xfrm>
          <a:off x="6303723" y="254082"/>
          <a:ext cx="2333227" cy="842257"/>
        </a:xfrm>
        <a:solidFill>
          <a:schemeClr val="tx2">
            <a:lumMod val="75000"/>
          </a:schemeClr>
        </a:solidFill>
        <a:ln w="25400" cap="flat" cmpd="sng" algn="ctr">
          <a:solidFill>
            <a:sysClr val="window" lastClr="FFFFFF">
              <a:hueOff val="0"/>
              <a:satOff val="0"/>
              <a:lumOff val="0"/>
              <a:alphaOff val="0"/>
            </a:sysClr>
          </a:solidFill>
          <a:prstDash val="solid"/>
        </a:ln>
        <a:effectLst/>
      </dgm:spPr>
      <dgm:t>
        <a:bodyPr lIns="0" tIns="0" rIns="0" bIns="0"/>
        <a:lstStyle/>
        <a:p>
          <a:pPr algn="ctr">
            <a:buNone/>
          </a:pPr>
          <a:r>
            <a:rPr lang="en-GB" sz="1000" b="1">
              <a:solidFill>
                <a:sysClr val="window" lastClr="FFFFFF"/>
              </a:solidFill>
              <a:latin typeface="Arial"/>
              <a:ea typeface="+mn-ea"/>
              <a:cs typeface="+mn-cs"/>
            </a:rPr>
            <a:t>CzechTourism Strategy Day</a:t>
          </a:r>
        </a:p>
      </dgm:t>
    </dgm:pt>
    <dgm:pt modelId="{986E3AAF-D870-4C6E-AC1B-DC49DA7497A9}" type="sibTrans" cxnId="{CB977EB4-F803-439F-87B7-3880B5B74837}">
      <dgm:prSet/>
      <dgm:spPr/>
      <dgm:t>
        <a:bodyPr/>
        <a:lstStyle/>
        <a:p>
          <a:endParaRPr lang="cs-CZ"/>
        </a:p>
      </dgm:t>
    </dgm:pt>
    <dgm:pt modelId="{4DF618B6-5192-459B-8B96-C550C0897CF2}" type="parTrans" cxnId="{CB977EB4-F803-439F-87B7-3880B5B74837}">
      <dgm:prSet/>
      <dgm:spPr/>
      <dgm:t>
        <a:bodyPr/>
        <a:lstStyle/>
        <a:p>
          <a:endParaRPr lang="cs-CZ"/>
        </a:p>
      </dgm:t>
    </dgm:pt>
    <dgm:pt modelId="{3EB3B27D-08C6-4841-9300-EA90EDE5235C}" type="pres">
      <dgm:prSet presAssocID="{34E41B99-7848-4EDC-B77C-22438230A519}" presName="Name0" presStyleCnt="0">
        <dgm:presLayoutVars>
          <dgm:dir/>
          <dgm:animLvl val="lvl"/>
          <dgm:resizeHandles val="exact"/>
        </dgm:presLayoutVars>
      </dgm:prSet>
      <dgm:spPr/>
    </dgm:pt>
    <dgm:pt modelId="{6E85C97D-DDCC-4DAC-84F6-C3A363057E44}" type="pres">
      <dgm:prSet presAssocID="{338359E2-AC21-4B72-9F71-88B3EA422CCE}" presName="parTxOnly" presStyleLbl="node1" presStyleIdx="0" presStyleCnt="5" custScaleY="90246" custLinFactNeighborX="4966" custLinFactNeighborY="-8664">
        <dgm:presLayoutVars>
          <dgm:chMax val="0"/>
          <dgm:chPref val="0"/>
          <dgm:bulletEnabled val="1"/>
        </dgm:presLayoutVars>
      </dgm:prSet>
      <dgm:spPr/>
    </dgm:pt>
    <dgm:pt modelId="{528E1C7B-213A-4596-80DC-E05373A7FEA3}" type="pres">
      <dgm:prSet presAssocID="{0B916C3C-A2E0-4463-99E6-20CAC93E8CA7}" presName="parTxOnlySpace" presStyleCnt="0"/>
      <dgm:spPr/>
    </dgm:pt>
    <dgm:pt modelId="{26A9634D-119D-446C-A461-8097B7B725E4}" type="pres">
      <dgm:prSet presAssocID="{5AFBA507-0726-4A42-8150-DF6088188DD8}" presName="parTxOnly" presStyleLbl="node1" presStyleIdx="1" presStyleCnt="5" custScaleY="90246" custLinFactNeighborX="64051" custLinFactNeighborY="-12115">
        <dgm:presLayoutVars>
          <dgm:chMax val="0"/>
          <dgm:chPref val="0"/>
          <dgm:bulletEnabled val="1"/>
        </dgm:presLayoutVars>
      </dgm:prSet>
      <dgm:spPr/>
    </dgm:pt>
    <dgm:pt modelId="{08B02748-159C-41B2-A2F7-1D9F3EB2BD2D}" type="pres">
      <dgm:prSet presAssocID="{E7D19F8E-98C6-4F1A-8948-609B917EA5C5}" presName="parTxOnlySpace" presStyleCnt="0"/>
      <dgm:spPr/>
    </dgm:pt>
    <dgm:pt modelId="{CA3BD0CD-F241-4E73-B276-C7E26E930B2D}" type="pres">
      <dgm:prSet presAssocID="{D231F46E-A83B-4C21-9EFB-4B1839935C21}" presName="parTxOnly" presStyleLbl="node1" presStyleIdx="2" presStyleCnt="5" custScaleY="90246" custLinFactNeighborX="35238" custLinFactNeighborY="-12115">
        <dgm:presLayoutVars>
          <dgm:chMax val="0"/>
          <dgm:chPref val="0"/>
          <dgm:bulletEnabled val="1"/>
        </dgm:presLayoutVars>
      </dgm:prSet>
      <dgm:spPr/>
    </dgm:pt>
    <dgm:pt modelId="{BA90ADC0-C2D9-4BC8-8B04-7822AF8ED354}" type="pres">
      <dgm:prSet presAssocID="{9AB63835-D630-43ED-8748-C682BCD100DE}" presName="parTxOnlySpace" presStyleCnt="0"/>
      <dgm:spPr/>
    </dgm:pt>
    <dgm:pt modelId="{04305BC5-4518-4F94-936B-40D8B38E985D}" type="pres">
      <dgm:prSet presAssocID="{4CF3CD19-1EE3-4A7B-9D78-A90E90424CAD}" presName="parTxOnly" presStyleLbl="node1" presStyleIdx="3" presStyleCnt="5" custScaleY="90246" custLinFactNeighborX="21055" custLinFactNeighborY="-12115">
        <dgm:presLayoutVars>
          <dgm:chMax val="0"/>
          <dgm:chPref val="0"/>
          <dgm:bulletEnabled val="1"/>
        </dgm:presLayoutVars>
      </dgm:prSet>
      <dgm:spPr/>
    </dgm:pt>
    <dgm:pt modelId="{FB0CEE68-A53B-4EFF-B44A-043E03D3BDEB}" type="pres">
      <dgm:prSet presAssocID="{A1ECB34E-2948-4E28-94BD-F18BB8D6B4E5}" presName="parTxOnlySpace" presStyleCnt="0"/>
      <dgm:spPr/>
    </dgm:pt>
    <dgm:pt modelId="{F76B8BB7-FDA2-4995-A1CB-3C12702A5451}" type="pres">
      <dgm:prSet presAssocID="{D043389B-6FA4-41A0-A8BE-3FD0FBADA59B}" presName="parTxOnly" presStyleLbl="node1" presStyleIdx="4" presStyleCnt="5" custScaleX="87835" custScaleY="88611" custLinFactNeighborX="1335" custLinFactNeighborY="-12933">
        <dgm:presLayoutVars>
          <dgm:chMax val="0"/>
          <dgm:chPref val="0"/>
          <dgm:bulletEnabled val="1"/>
        </dgm:presLayoutVars>
      </dgm:prSet>
      <dgm:spPr>
        <a:prstGeom prst="chevron">
          <a:avLst/>
        </a:prstGeom>
      </dgm:spPr>
    </dgm:pt>
  </dgm:ptLst>
  <dgm:cxnLst>
    <dgm:cxn modelId="{9C23A803-C2DF-4776-94E5-71A2FC8B9F9C}" srcId="{34E41B99-7848-4EDC-B77C-22438230A519}" destId="{D231F46E-A83B-4C21-9EFB-4B1839935C21}" srcOrd="2" destOrd="0" parTransId="{BB9896F3-2B2E-49B7-B702-F2CCDFCDEF33}" sibTransId="{9AB63835-D630-43ED-8748-C682BCD100DE}"/>
    <dgm:cxn modelId="{54DD661C-4D45-4B3B-8350-B8A0BD5EE1D2}" type="presOf" srcId="{338359E2-AC21-4B72-9F71-88B3EA422CCE}" destId="{6E85C97D-DDCC-4DAC-84F6-C3A363057E44}" srcOrd="0" destOrd="0" presId="urn:microsoft.com/office/officeart/2005/8/layout/chevron1"/>
    <dgm:cxn modelId="{07FB0220-266D-4155-B4B9-6C01B639908B}" type="presOf" srcId="{34E41B99-7848-4EDC-B77C-22438230A519}" destId="{3EB3B27D-08C6-4841-9300-EA90EDE5235C}" srcOrd="0" destOrd="0" presId="urn:microsoft.com/office/officeart/2005/8/layout/chevron1"/>
    <dgm:cxn modelId="{60618433-5F05-4949-975C-310A4A86EECF}" type="presOf" srcId="{4CF3CD19-1EE3-4A7B-9D78-A90E90424CAD}" destId="{04305BC5-4518-4F94-936B-40D8B38E985D}" srcOrd="0" destOrd="0" presId="urn:microsoft.com/office/officeart/2005/8/layout/chevron1"/>
    <dgm:cxn modelId="{C66D786B-D398-4BCC-8D0E-3300EED0E37A}" type="presOf" srcId="{D231F46E-A83B-4C21-9EFB-4B1839935C21}" destId="{CA3BD0CD-F241-4E73-B276-C7E26E930B2D}" srcOrd="0" destOrd="0" presId="urn:microsoft.com/office/officeart/2005/8/layout/chevron1"/>
    <dgm:cxn modelId="{3D175359-FD67-4D80-8AE1-B3F3217D043A}" type="presOf" srcId="{5AFBA507-0726-4A42-8150-DF6088188DD8}" destId="{26A9634D-119D-446C-A461-8097B7B725E4}" srcOrd="0" destOrd="0" presId="urn:microsoft.com/office/officeart/2005/8/layout/chevron1"/>
    <dgm:cxn modelId="{DDC1ED8D-59DC-4BC2-9CCC-881D4250B195}" srcId="{34E41B99-7848-4EDC-B77C-22438230A519}" destId="{5AFBA507-0726-4A42-8150-DF6088188DD8}" srcOrd="1" destOrd="0" parTransId="{906AB80C-2707-4D0D-B87C-DE022494F1C5}" sibTransId="{E7D19F8E-98C6-4F1A-8948-609B917EA5C5}"/>
    <dgm:cxn modelId="{C7FF73A3-2E26-4AE9-8EFE-79F75C3C87B3}" type="presOf" srcId="{D043389B-6FA4-41A0-A8BE-3FD0FBADA59B}" destId="{F76B8BB7-FDA2-4995-A1CB-3C12702A5451}" srcOrd="0" destOrd="0" presId="urn:microsoft.com/office/officeart/2005/8/layout/chevron1"/>
    <dgm:cxn modelId="{2AA788A9-9DC4-4E40-9867-C9205B6401B6}" srcId="{34E41B99-7848-4EDC-B77C-22438230A519}" destId="{4CF3CD19-1EE3-4A7B-9D78-A90E90424CAD}" srcOrd="3" destOrd="0" parTransId="{FF49939A-DCA9-4CC4-968E-EC0E27692D2A}" sibTransId="{A1ECB34E-2948-4E28-94BD-F18BB8D6B4E5}"/>
    <dgm:cxn modelId="{CB977EB4-F803-439F-87B7-3880B5B74837}" srcId="{34E41B99-7848-4EDC-B77C-22438230A519}" destId="{D043389B-6FA4-41A0-A8BE-3FD0FBADA59B}" srcOrd="4" destOrd="0" parTransId="{4DF618B6-5192-459B-8B96-C550C0897CF2}" sibTransId="{986E3AAF-D870-4C6E-AC1B-DC49DA7497A9}"/>
    <dgm:cxn modelId="{981EA8E3-5045-453B-BFE0-0C97617B8D21}" srcId="{34E41B99-7848-4EDC-B77C-22438230A519}" destId="{338359E2-AC21-4B72-9F71-88B3EA422CCE}" srcOrd="0" destOrd="0" parTransId="{4134E99C-DB75-4C2A-BDDF-E00180631A23}" sibTransId="{0B916C3C-A2E0-4463-99E6-20CAC93E8CA7}"/>
    <dgm:cxn modelId="{CDE5EAD2-B638-4DBF-94A6-89516528FCD7}" type="presParOf" srcId="{3EB3B27D-08C6-4841-9300-EA90EDE5235C}" destId="{6E85C97D-DDCC-4DAC-84F6-C3A363057E44}" srcOrd="0" destOrd="0" presId="urn:microsoft.com/office/officeart/2005/8/layout/chevron1"/>
    <dgm:cxn modelId="{F5782811-E2A3-439A-9EAC-0F01FBF18C83}" type="presParOf" srcId="{3EB3B27D-08C6-4841-9300-EA90EDE5235C}" destId="{528E1C7B-213A-4596-80DC-E05373A7FEA3}" srcOrd="1" destOrd="0" presId="urn:microsoft.com/office/officeart/2005/8/layout/chevron1"/>
    <dgm:cxn modelId="{E5874E80-D49D-49CB-A4ED-7705E4E3AE18}" type="presParOf" srcId="{3EB3B27D-08C6-4841-9300-EA90EDE5235C}" destId="{26A9634D-119D-446C-A461-8097B7B725E4}" srcOrd="2" destOrd="0" presId="urn:microsoft.com/office/officeart/2005/8/layout/chevron1"/>
    <dgm:cxn modelId="{3F8A8208-FB31-4F2F-8F46-305DCBD0506A}" type="presParOf" srcId="{3EB3B27D-08C6-4841-9300-EA90EDE5235C}" destId="{08B02748-159C-41B2-A2F7-1D9F3EB2BD2D}" srcOrd="3" destOrd="0" presId="urn:microsoft.com/office/officeart/2005/8/layout/chevron1"/>
    <dgm:cxn modelId="{42986D4C-FE7F-47CF-A1CA-8D0DF8230876}" type="presParOf" srcId="{3EB3B27D-08C6-4841-9300-EA90EDE5235C}" destId="{CA3BD0CD-F241-4E73-B276-C7E26E930B2D}" srcOrd="4" destOrd="0" presId="urn:microsoft.com/office/officeart/2005/8/layout/chevron1"/>
    <dgm:cxn modelId="{126A75FA-BF68-47C5-9A80-4C02F341596D}" type="presParOf" srcId="{3EB3B27D-08C6-4841-9300-EA90EDE5235C}" destId="{BA90ADC0-C2D9-4BC8-8B04-7822AF8ED354}" srcOrd="5" destOrd="0" presId="urn:microsoft.com/office/officeart/2005/8/layout/chevron1"/>
    <dgm:cxn modelId="{DA9C23C6-3676-4473-877C-6478B02FE00B}" type="presParOf" srcId="{3EB3B27D-08C6-4841-9300-EA90EDE5235C}" destId="{04305BC5-4518-4F94-936B-40D8B38E985D}" srcOrd="6" destOrd="0" presId="urn:microsoft.com/office/officeart/2005/8/layout/chevron1"/>
    <dgm:cxn modelId="{5A4E49F9-DB7B-43E1-89F5-FCB04FBB0559}" type="presParOf" srcId="{3EB3B27D-08C6-4841-9300-EA90EDE5235C}" destId="{FB0CEE68-A53B-4EFF-B44A-043E03D3BDEB}" srcOrd="7" destOrd="0" presId="urn:microsoft.com/office/officeart/2005/8/layout/chevron1"/>
    <dgm:cxn modelId="{865D36DD-F293-483F-BEE1-08A04052EE53}" type="presParOf" srcId="{3EB3B27D-08C6-4841-9300-EA90EDE5235C}" destId="{F76B8BB7-FDA2-4995-A1CB-3C12702A545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94150-C78E-4B8E-B6AD-4D8FE45DDF3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cs-CZ"/>
        </a:p>
      </dgm:t>
    </dgm:pt>
    <dgm:pt modelId="{CF6CD4A3-94FD-43B7-8D6D-AD6DF725A907}">
      <dgm:prSet phldrT="[Text]" custT="1"/>
      <dgm:spPr/>
      <dgm:t>
        <a:bodyPr/>
        <a:lstStyle/>
        <a:p>
          <a:r>
            <a:rPr lang="en-GB" sz="800" dirty="0">
              <a:latin typeface="Arial" panose="020B0604020202020204" pitchFamily="34" charset="0"/>
              <a:cs typeface="Arial" panose="020B0604020202020204" pitchFamily="34" charset="0"/>
            </a:rPr>
            <a:t>spring</a:t>
          </a:r>
        </a:p>
      </dgm:t>
    </dgm:pt>
    <dgm:pt modelId="{8918C0DD-86C7-44AB-AF9B-5667A9379B74}" type="parTrans" cxnId="{C5E0C7C8-2AB8-4F53-9038-1800597EF933}">
      <dgm:prSet/>
      <dgm:spPr/>
      <dgm:t>
        <a:bodyPr/>
        <a:lstStyle/>
        <a:p>
          <a:endParaRPr lang="cs-CZ"/>
        </a:p>
      </dgm:t>
    </dgm:pt>
    <dgm:pt modelId="{067D5D7C-0F6C-4EB0-AC18-5AEFDB281EEA}" type="sibTrans" cxnId="{C5E0C7C8-2AB8-4F53-9038-1800597EF933}">
      <dgm:prSet/>
      <dgm:spPr/>
      <dgm:t>
        <a:bodyPr/>
        <a:lstStyle/>
        <a:p>
          <a:endParaRPr lang="cs-CZ"/>
        </a:p>
      </dgm:t>
    </dgm:pt>
    <dgm:pt modelId="{ED1BCF59-9FD2-47E1-B6FF-5AEDCA68DCCE}">
      <dgm:prSet phldrT="[Text]" custT="1"/>
      <dgm:spPr/>
      <dgm:t>
        <a:bodyPr/>
        <a:lstStyle/>
        <a:p>
          <a:pPr marL="108000" indent="-108000"/>
          <a:r>
            <a:rPr lang="en-GB" sz="1200" dirty="0">
              <a:solidFill>
                <a:srgbClr val="003C78"/>
              </a:solidFill>
              <a:latin typeface="Arial" panose="020B0604020202020204" pitchFamily="34" charset="0"/>
              <a:cs typeface="Arial" panose="020B0604020202020204" pitchFamily="34" charset="0"/>
            </a:rPr>
            <a:t>Definition of priorities for next year</a:t>
          </a:r>
        </a:p>
      </dgm:t>
    </dgm:pt>
    <dgm:pt modelId="{24DF2E34-9BD9-4B07-8BAB-C595A8BD5C2C}" type="parTrans" cxnId="{89E49195-DB69-4383-BC83-73C64556D44E}">
      <dgm:prSet/>
      <dgm:spPr/>
      <dgm:t>
        <a:bodyPr/>
        <a:lstStyle/>
        <a:p>
          <a:endParaRPr lang="cs-CZ"/>
        </a:p>
      </dgm:t>
    </dgm:pt>
    <dgm:pt modelId="{2AC10B7D-3BFF-43A3-A7C3-78A6C071555D}" type="sibTrans" cxnId="{89E49195-DB69-4383-BC83-73C64556D44E}">
      <dgm:prSet/>
      <dgm:spPr/>
      <dgm:t>
        <a:bodyPr/>
        <a:lstStyle/>
        <a:p>
          <a:endParaRPr lang="cs-CZ"/>
        </a:p>
      </dgm:t>
    </dgm:pt>
    <dgm:pt modelId="{22A58625-9982-42FD-8C09-1AF03E1055C7}">
      <dgm:prSet phldrT="[Text]" custT="1"/>
      <dgm:spPr/>
      <dgm:t>
        <a:bodyPr/>
        <a:lstStyle/>
        <a:p>
          <a:r>
            <a:rPr lang="en-GB" sz="800" dirty="0">
              <a:latin typeface="Arial" panose="020B0604020202020204" pitchFamily="34" charset="0"/>
              <a:cs typeface="Arial" panose="020B0604020202020204" pitchFamily="34" charset="0"/>
            </a:rPr>
            <a:t>summer</a:t>
          </a:r>
          <a:endParaRPr lang="en-GB" sz="500" dirty="0">
            <a:latin typeface="Arial" panose="020B0604020202020204" pitchFamily="34" charset="0"/>
            <a:cs typeface="Arial" panose="020B0604020202020204" pitchFamily="34" charset="0"/>
          </a:endParaRPr>
        </a:p>
      </dgm:t>
    </dgm:pt>
    <dgm:pt modelId="{B534D9DC-C5DB-492D-9567-C3C3C4237E95}" type="parTrans" cxnId="{26F9788E-CA6B-4977-B281-C02E2F3A8EEF}">
      <dgm:prSet/>
      <dgm:spPr/>
      <dgm:t>
        <a:bodyPr/>
        <a:lstStyle/>
        <a:p>
          <a:endParaRPr lang="cs-CZ"/>
        </a:p>
      </dgm:t>
    </dgm:pt>
    <dgm:pt modelId="{C10A3425-3A02-467E-A0E4-B931894160DB}" type="sibTrans" cxnId="{26F9788E-CA6B-4977-B281-C02E2F3A8EEF}">
      <dgm:prSet/>
      <dgm:spPr/>
      <dgm:t>
        <a:bodyPr/>
        <a:lstStyle/>
        <a:p>
          <a:endParaRPr lang="cs-CZ"/>
        </a:p>
      </dgm:t>
    </dgm:pt>
    <dgm:pt modelId="{69A217E8-8FC5-4A66-9A14-44538F72DF5F}">
      <dgm:prSet phldrT="[Text]" custT="1"/>
      <dgm:spPr/>
      <dgm:t>
        <a:bodyPr/>
        <a:lstStyle/>
        <a:p>
          <a:pPr marL="108000" indent="-108000">
            <a:spcAft>
              <a:spcPts val="18"/>
            </a:spcAft>
          </a:pPr>
          <a:r>
            <a:rPr lang="en-GB" sz="1200" dirty="0">
              <a:solidFill>
                <a:srgbClr val="003C78"/>
              </a:solidFill>
              <a:latin typeface="Arial" panose="020B0604020202020204" pitchFamily="34" charset="0"/>
              <a:cs typeface="Arial" panose="020B0604020202020204" pitchFamily="34" charset="0"/>
            </a:rPr>
            <a:t>Preparation of campaigns</a:t>
          </a:r>
          <a:br>
            <a:rPr lang="en-GB" sz="1200" dirty="0">
              <a:solidFill>
                <a:srgbClr val="003C78"/>
              </a:solidFill>
              <a:latin typeface="Arial" panose="020B0604020202020204" pitchFamily="34" charset="0"/>
              <a:cs typeface="Arial" panose="020B0604020202020204" pitchFamily="34" charset="0"/>
            </a:rPr>
          </a:br>
          <a:r>
            <a:rPr lang="en-GB" sz="1200" dirty="0">
              <a:solidFill>
                <a:srgbClr val="003C78"/>
              </a:solidFill>
              <a:latin typeface="Arial" panose="020B0604020202020204" pitchFamily="34" charset="0"/>
              <a:cs typeface="Arial" panose="020B0604020202020204" pitchFamily="34" charset="0"/>
            </a:rPr>
            <a:t>and related activities for next year</a:t>
          </a:r>
        </a:p>
      </dgm:t>
    </dgm:pt>
    <dgm:pt modelId="{AC38F681-2349-4106-93DF-031624DE2299}" type="parTrans" cxnId="{3A88D8C9-2DE0-4C75-9AE6-91DE1293D23E}">
      <dgm:prSet/>
      <dgm:spPr/>
      <dgm:t>
        <a:bodyPr/>
        <a:lstStyle/>
        <a:p>
          <a:endParaRPr lang="cs-CZ"/>
        </a:p>
      </dgm:t>
    </dgm:pt>
    <dgm:pt modelId="{2C24AF91-F873-41EA-9301-4AF327E6230A}" type="sibTrans" cxnId="{3A88D8C9-2DE0-4C75-9AE6-91DE1293D23E}">
      <dgm:prSet/>
      <dgm:spPr/>
      <dgm:t>
        <a:bodyPr/>
        <a:lstStyle/>
        <a:p>
          <a:endParaRPr lang="cs-CZ"/>
        </a:p>
      </dgm:t>
    </dgm:pt>
    <dgm:pt modelId="{EBCA2A60-EE6C-41C0-BDFC-48C4D9250F45}">
      <dgm:prSet phldrT="[Text]" custT="1"/>
      <dgm:spPr/>
      <dgm:t>
        <a:bodyPr/>
        <a:lstStyle/>
        <a:p>
          <a:r>
            <a:rPr lang="en-GB" sz="800" dirty="0">
              <a:latin typeface="Arial" panose="020B0604020202020204" pitchFamily="34" charset="0"/>
              <a:cs typeface="Arial" panose="020B0604020202020204" pitchFamily="34" charset="0"/>
            </a:rPr>
            <a:t>autumn</a:t>
          </a:r>
          <a:endParaRPr lang="en-GB" sz="500" dirty="0">
            <a:latin typeface="Arial" panose="020B0604020202020204" pitchFamily="34" charset="0"/>
            <a:cs typeface="Arial" panose="020B0604020202020204" pitchFamily="34" charset="0"/>
          </a:endParaRPr>
        </a:p>
      </dgm:t>
    </dgm:pt>
    <dgm:pt modelId="{39410F0C-8330-47F3-A491-B834C2B5616A}" type="parTrans" cxnId="{C630A30F-358D-457D-934D-F831E4FD4324}">
      <dgm:prSet/>
      <dgm:spPr/>
      <dgm:t>
        <a:bodyPr/>
        <a:lstStyle/>
        <a:p>
          <a:endParaRPr lang="cs-CZ"/>
        </a:p>
      </dgm:t>
    </dgm:pt>
    <dgm:pt modelId="{7FE7C4AE-CBA7-4E61-B26F-D74E99900585}" type="sibTrans" cxnId="{C630A30F-358D-457D-934D-F831E4FD4324}">
      <dgm:prSet/>
      <dgm:spPr/>
      <dgm:t>
        <a:bodyPr/>
        <a:lstStyle/>
        <a:p>
          <a:endParaRPr lang="cs-CZ"/>
        </a:p>
      </dgm:t>
    </dgm:pt>
    <dgm:pt modelId="{CD5AD915-66F3-4551-A453-A82D1D5E1AD0}">
      <dgm:prSet phldrT="[Text]" custT="1"/>
      <dgm:spPr/>
      <dgm:t>
        <a:bodyPr/>
        <a:lstStyle/>
        <a:p>
          <a:pPr marL="108000" indent="-108000">
            <a:spcBef>
              <a:spcPts val="0"/>
            </a:spcBef>
            <a:spcAft>
              <a:spcPts val="18"/>
            </a:spcAft>
          </a:pPr>
          <a:r>
            <a:rPr lang="en-GB" sz="1200" dirty="0">
              <a:solidFill>
                <a:srgbClr val="003C78"/>
              </a:solidFill>
              <a:latin typeface="Arial" panose="020B0604020202020204" pitchFamily="34" charset="0"/>
              <a:cs typeface="Arial" panose="020B0604020202020204" pitchFamily="34" charset="0"/>
            </a:rPr>
            <a:t>Budgeting</a:t>
          </a:r>
        </a:p>
      </dgm:t>
    </dgm:pt>
    <dgm:pt modelId="{F8169D2C-545E-4334-ADDC-745FD5E0D3F5}" type="parTrans" cxnId="{63701EA4-54F1-44E0-891D-8A6A0768EA4B}">
      <dgm:prSet/>
      <dgm:spPr/>
      <dgm:t>
        <a:bodyPr/>
        <a:lstStyle/>
        <a:p>
          <a:endParaRPr lang="cs-CZ"/>
        </a:p>
      </dgm:t>
    </dgm:pt>
    <dgm:pt modelId="{3CDB8540-0181-4DD4-B7AA-2D319E958C23}" type="sibTrans" cxnId="{63701EA4-54F1-44E0-891D-8A6A0768EA4B}">
      <dgm:prSet/>
      <dgm:spPr/>
      <dgm:t>
        <a:bodyPr/>
        <a:lstStyle/>
        <a:p>
          <a:endParaRPr lang="cs-CZ"/>
        </a:p>
      </dgm:t>
    </dgm:pt>
    <dgm:pt modelId="{2EF3F117-F869-462C-B4E8-9058DC6DA088}">
      <dgm:prSet phldrT="[Text]" custT="1"/>
      <dgm:spPr/>
      <dgm:t>
        <a:bodyPr/>
        <a:lstStyle/>
        <a:p>
          <a:pPr marL="108000" indent="-108000">
            <a:spcBef>
              <a:spcPts val="0"/>
            </a:spcBef>
            <a:spcAft>
              <a:spcPts val="18"/>
            </a:spcAft>
          </a:pPr>
          <a:r>
            <a:rPr lang="en-GB" sz="1200" dirty="0">
              <a:solidFill>
                <a:srgbClr val="003C78"/>
              </a:solidFill>
              <a:latin typeface="Arial" panose="020B0604020202020204" pitchFamily="34" charset="0"/>
              <a:cs typeface="Arial" panose="020B0604020202020204" pitchFamily="34" charset="0"/>
            </a:rPr>
            <a:t>Allocations for individual activities</a:t>
          </a:r>
        </a:p>
      </dgm:t>
    </dgm:pt>
    <dgm:pt modelId="{A692DBD2-337D-4804-AB26-3F75C0E0E1DE}" type="parTrans" cxnId="{3246B260-F3D2-4ECC-9C89-C4D62F7875CE}">
      <dgm:prSet/>
      <dgm:spPr/>
      <dgm:t>
        <a:bodyPr/>
        <a:lstStyle/>
        <a:p>
          <a:endParaRPr lang="cs-CZ"/>
        </a:p>
      </dgm:t>
    </dgm:pt>
    <dgm:pt modelId="{49BE42BC-2994-4B29-836E-6CB1ABCEDE55}" type="sibTrans" cxnId="{3246B260-F3D2-4ECC-9C89-C4D62F7875CE}">
      <dgm:prSet/>
      <dgm:spPr/>
      <dgm:t>
        <a:bodyPr/>
        <a:lstStyle/>
        <a:p>
          <a:endParaRPr lang="cs-CZ"/>
        </a:p>
      </dgm:t>
    </dgm:pt>
    <dgm:pt modelId="{CBCA8BA6-907D-4123-9833-933D204F1856}">
      <dgm:prSet phldrT="[Text]" custT="1"/>
      <dgm:spPr/>
      <dgm:t>
        <a:bodyPr/>
        <a:lstStyle/>
        <a:p>
          <a:r>
            <a:rPr lang="en-GB" sz="800" dirty="0">
              <a:latin typeface="Arial" panose="020B0604020202020204" pitchFamily="34" charset="0"/>
              <a:cs typeface="Arial" panose="020B0604020202020204" pitchFamily="34" charset="0"/>
            </a:rPr>
            <a:t>winter/spring</a:t>
          </a:r>
        </a:p>
      </dgm:t>
    </dgm:pt>
    <dgm:pt modelId="{71125C10-21AE-4242-83F5-25527464CB9F}" type="parTrans" cxnId="{899E3048-7BBA-44B7-9711-04073D868BE7}">
      <dgm:prSet/>
      <dgm:spPr/>
      <dgm:t>
        <a:bodyPr/>
        <a:lstStyle/>
        <a:p>
          <a:endParaRPr lang="cs-CZ"/>
        </a:p>
      </dgm:t>
    </dgm:pt>
    <dgm:pt modelId="{F6C17DFF-4F8E-44B0-908C-DA57F0240542}" type="sibTrans" cxnId="{899E3048-7BBA-44B7-9711-04073D868BE7}">
      <dgm:prSet/>
      <dgm:spPr/>
      <dgm:t>
        <a:bodyPr/>
        <a:lstStyle/>
        <a:p>
          <a:endParaRPr lang="cs-CZ"/>
        </a:p>
      </dgm:t>
    </dgm:pt>
    <dgm:pt modelId="{9019AC66-86F6-4609-AA41-C90F9F345211}">
      <dgm:prSet phldrT="[Text]" custT="1"/>
      <dgm:spPr/>
      <dgm:t>
        <a:bodyPr/>
        <a:lstStyle/>
        <a:p>
          <a:pPr marL="108000" indent="-108000">
            <a:spcAft>
              <a:spcPts val="18"/>
            </a:spcAft>
          </a:pPr>
          <a:r>
            <a:rPr lang="en-GB" sz="1200" dirty="0">
              <a:solidFill>
                <a:srgbClr val="003C78"/>
              </a:solidFill>
              <a:latin typeface="Arial" panose="020B0604020202020204" pitchFamily="34" charset="0"/>
              <a:cs typeface="Arial" panose="020B0604020202020204" pitchFamily="34" charset="0"/>
            </a:rPr>
            <a:t>Implementation of campaigns</a:t>
          </a:r>
        </a:p>
      </dgm:t>
    </dgm:pt>
    <dgm:pt modelId="{22BC05FA-299C-4C2C-8ACD-FDC2AECA5CDF}" type="parTrans" cxnId="{EA22092E-4FE4-4811-B003-B61B2F723B7B}">
      <dgm:prSet/>
      <dgm:spPr/>
      <dgm:t>
        <a:bodyPr/>
        <a:lstStyle/>
        <a:p>
          <a:endParaRPr lang="cs-CZ"/>
        </a:p>
      </dgm:t>
    </dgm:pt>
    <dgm:pt modelId="{6EBD2359-D45E-40DF-B5B6-453D94BD2F45}" type="sibTrans" cxnId="{EA22092E-4FE4-4811-B003-B61B2F723B7B}">
      <dgm:prSet/>
      <dgm:spPr/>
      <dgm:t>
        <a:bodyPr/>
        <a:lstStyle/>
        <a:p>
          <a:endParaRPr lang="cs-CZ"/>
        </a:p>
      </dgm:t>
    </dgm:pt>
    <dgm:pt modelId="{92C03313-86BA-4262-AA1B-6F4E41485697}">
      <dgm:prSet phldrT="[Text]" custT="1"/>
      <dgm:spPr/>
      <dgm:t>
        <a:bodyPr/>
        <a:lstStyle/>
        <a:p>
          <a:pPr marL="108000" indent="-108000"/>
          <a:r>
            <a:rPr lang="en-GB" sz="1200" dirty="0">
              <a:solidFill>
                <a:srgbClr val="003C78"/>
              </a:solidFill>
              <a:latin typeface="Arial" panose="020B0604020202020204" pitchFamily="34" charset="0"/>
              <a:cs typeface="Arial" panose="020B0604020202020204" pitchFamily="34" charset="0"/>
            </a:rPr>
            <a:t>Finalization of Activity Plan</a:t>
          </a:r>
        </a:p>
      </dgm:t>
    </dgm:pt>
    <dgm:pt modelId="{D6F24CA0-7814-45CF-8B2F-34BC27C065AD}" type="parTrans" cxnId="{7BBF7875-6F5E-4E94-8834-CA50A5F4D9FE}">
      <dgm:prSet/>
      <dgm:spPr/>
      <dgm:t>
        <a:bodyPr/>
        <a:lstStyle/>
        <a:p>
          <a:endParaRPr lang="cs-CZ"/>
        </a:p>
      </dgm:t>
    </dgm:pt>
    <dgm:pt modelId="{521467FC-198F-4778-915B-6CFFCDE3C795}" type="sibTrans" cxnId="{7BBF7875-6F5E-4E94-8834-CA50A5F4D9FE}">
      <dgm:prSet/>
      <dgm:spPr/>
      <dgm:t>
        <a:bodyPr/>
        <a:lstStyle/>
        <a:p>
          <a:endParaRPr lang="cs-CZ"/>
        </a:p>
      </dgm:t>
    </dgm:pt>
    <dgm:pt modelId="{8F4C73FE-7335-4F39-BDC6-21497CD4F6E8}">
      <dgm:prSet phldrT="[Text]" custT="1"/>
      <dgm:spPr/>
      <dgm:t>
        <a:bodyPr/>
        <a:lstStyle/>
        <a:p>
          <a:pPr marL="108000" indent="-108000">
            <a:spcAft>
              <a:spcPts val="18"/>
            </a:spcAft>
          </a:pPr>
          <a:r>
            <a:rPr lang="en-GB" sz="1200" dirty="0">
              <a:solidFill>
                <a:srgbClr val="003C78"/>
              </a:solidFill>
              <a:latin typeface="Arial" panose="020B0604020202020204" pitchFamily="34" charset="0"/>
              <a:cs typeface="Arial" panose="020B0604020202020204" pitchFamily="34" charset="0"/>
            </a:rPr>
            <a:t>Evaluation</a:t>
          </a:r>
        </a:p>
      </dgm:t>
    </dgm:pt>
    <dgm:pt modelId="{2084F6CA-74F3-498F-9F04-B2618D2D8A5D}" type="parTrans" cxnId="{86FD7A2A-1DB6-4FA9-B24E-EE6C91A6682D}">
      <dgm:prSet/>
      <dgm:spPr/>
      <dgm:t>
        <a:bodyPr/>
        <a:lstStyle/>
        <a:p>
          <a:endParaRPr lang="cs-CZ"/>
        </a:p>
      </dgm:t>
    </dgm:pt>
    <dgm:pt modelId="{20AEDB9E-218B-4F42-8E18-F510F8E2B190}" type="sibTrans" cxnId="{86FD7A2A-1DB6-4FA9-B24E-EE6C91A6682D}">
      <dgm:prSet/>
      <dgm:spPr/>
      <dgm:t>
        <a:bodyPr/>
        <a:lstStyle/>
        <a:p>
          <a:endParaRPr lang="cs-CZ"/>
        </a:p>
      </dgm:t>
    </dgm:pt>
    <dgm:pt modelId="{909BA224-3B64-4A7F-8656-15E1998E3046}" type="pres">
      <dgm:prSet presAssocID="{4CB94150-C78E-4B8E-B6AD-4D8FE45DDF3A}" presName="linearFlow" presStyleCnt="0">
        <dgm:presLayoutVars>
          <dgm:dir/>
          <dgm:animLvl val="lvl"/>
          <dgm:resizeHandles val="exact"/>
        </dgm:presLayoutVars>
      </dgm:prSet>
      <dgm:spPr/>
    </dgm:pt>
    <dgm:pt modelId="{15F108C8-77A7-43B2-92D5-0EA7040C3220}" type="pres">
      <dgm:prSet presAssocID="{CF6CD4A3-94FD-43B7-8D6D-AD6DF725A907}" presName="composite" presStyleCnt="0"/>
      <dgm:spPr/>
    </dgm:pt>
    <dgm:pt modelId="{732FCE22-C113-4477-ACD2-A655CC53E731}" type="pres">
      <dgm:prSet presAssocID="{CF6CD4A3-94FD-43B7-8D6D-AD6DF725A907}" presName="parTx" presStyleLbl="node1" presStyleIdx="0" presStyleCnt="4">
        <dgm:presLayoutVars>
          <dgm:chMax val="0"/>
          <dgm:chPref val="0"/>
          <dgm:bulletEnabled val="1"/>
        </dgm:presLayoutVars>
      </dgm:prSet>
      <dgm:spPr/>
    </dgm:pt>
    <dgm:pt modelId="{CECC2466-5715-4F5B-9230-3CC2075FEEF0}" type="pres">
      <dgm:prSet presAssocID="{CF6CD4A3-94FD-43B7-8D6D-AD6DF725A907}" presName="parSh" presStyleLbl="node1" presStyleIdx="0" presStyleCnt="4"/>
      <dgm:spPr>
        <a:prstGeom prst="rect">
          <a:avLst/>
        </a:prstGeom>
      </dgm:spPr>
    </dgm:pt>
    <dgm:pt modelId="{CDDA3C2F-3B3E-4C12-AB8C-7E5825513B86}" type="pres">
      <dgm:prSet presAssocID="{CF6CD4A3-94FD-43B7-8D6D-AD6DF725A907}" presName="desTx" presStyleLbl="fgAcc1" presStyleIdx="0" presStyleCnt="4" custScaleX="109853" custScaleY="75036" custLinFactNeighborX="-1465" custLinFactNeighborY="-13924">
        <dgm:presLayoutVars>
          <dgm:bulletEnabled val="1"/>
        </dgm:presLayoutVars>
      </dgm:prSet>
      <dgm:spPr>
        <a:prstGeom prst="rect">
          <a:avLst/>
        </a:prstGeom>
      </dgm:spPr>
    </dgm:pt>
    <dgm:pt modelId="{90EAB8F8-5140-4AD9-ACCC-E0AB01B07556}" type="pres">
      <dgm:prSet presAssocID="{067D5D7C-0F6C-4EB0-AC18-5AEFDB281EEA}" presName="sibTrans" presStyleLbl="sibTrans2D1" presStyleIdx="0" presStyleCnt="3"/>
      <dgm:spPr/>
    </dgm:pt>
    <dgm:pt modelId="{12B27D34-E0FD-442A-B1B7-DFF5FB474B02}" type="pres">
      <dgm:prSet presAssocID="{067D5D7C-0F6C-4EB0-AC18-5AEFDB281EEA}" presName="connTx" presStyleLbl="sibTrans2D1" presStyleIdx="0" presStyleCnt="3"/>
      <dgm:spPr/>
    </dgm:pt>
    <dgm:pt modelId="{B039D781-EE90-487A-A02E-3403F2B9660C}" type="pres">
      <dgm:prSet presAssocID="{22A58625-9982-42FD-8C09-1AF03E1055C7}" presName="composite" presStyleCnt="0"/>
      <dgm:spPr/>
    </dgm:pt>
    <dgm:pt modelId="{07CF7DB0-EDE3-457B-936B-2610BA56AA7C}" type="pres">
      <dgm:prSet presAssocID="{22A58625-9982-42FD-8C09-1AF03E1055C7}" presName="parTx" presStyleLbl="node1" presStyleIdx="0" presStyleCnt="4">
        <dgm:presLayoutVars>
          <dgm:chMax val="0"/>
          <dgm:chPref val="0"/>
          <dgm:bulletEnabled val="1"/>
        </dgm:presLayoutVars>
      </dgm:prSet>
      <dgm:spPr/>
    </dgm:pt>
    <dgm:pt modelId="{ADB1FBF1-A529-4A67-9089-7783D4BABF62}" type="pres">
      <dgm:prSet presAssocID="{22A58625-9982-42FD-8C09-1AF03E1055C7}" presName="parSh" presStyleLbl="node1" presStyleIdx="1" presStyleCnt="4"/>
      <dgm:spPr>
        <a:prstGeom prst="rect">
          <a:avLst/>
        </a:prstGeom>
      </dgm:spPr>
    </dgm:pt>
    <dgm:pt modelId="{04992AA3-583B-4530-BB8A-02EAB9888351}" type="pres">
      <dgm:prSet presAssocID="{22A58625-9982-42FD-8C09-1AF03E1055C7}" presName="desTx" presStyleLbl="fgAcc1" presStyleIdx="1" presStyleCnt="4" custScaleX="107038" custScaleY="75036" custLinFactNeighborX="-1037" custLinFactNeighborY="-15075">
        <dgm:presLayoutVars>
          <dgm:bulletEnabled val="1"/>
        </dgm:presLayoutVars>
      </dgm:prSet>
      <dgm:spPr>
        <a:prstGeom prst="rect">
          <a:avLst/>
        </a:prstGeom>
      </dgm:spPr>
    </dgm:pt>
    <dgm:pt modelId="{ECB66DCE-5EC8-4B8A-9312-1DE9B9EDBCD2}" type="pres">
      <dgm:prSet presAssocID="{C10A3425-3A02-467E-A0E4-B931894160DB}" presName="sibTrans" presStyleLbl="sibTrans2D1" presStyleIdx="1" presStyleCnt="3"/>
      <dgm:spPr/>
    </dgm:pt>
    <dgm:pt modelId="{F65BD62A-F67E-4CE7-9C29-5FA9EF559F3E}" type="pres">
      <dgm:prSet presAssocID="{C10A3425-3A02-467E-A0E4-B931894160DB}" presName="connTx" presStyleLbl="sibTrans2D1" presStyleIdx="1" presStyleCnt="3"/>
      <dgm:spPr/>
    </dgm:pt>
    <dgm:pt modelId="{75B5674A-8050-43A6-930B-53EFF0B97FF7}" type="pres">
      <dgm:prSet presAssocID="{EBCA2A60-EE6C-41C0-BDFC-48C4D9250F45}" presName="composite" presStyleCnt="0"/>
      <dgm:spPr/>
    </dgm:pt>
    <dgm:pt modelId="{CEA4EEAF-9239-4321-A031-73F598035A76}" type="pres">
      <dgm:prSet presAssocID="{EBCA2A60-EE6C-41C0-BDFC-48C4D9250F45}" presName="parTx" presStyleLbl="node1" presStyleIdx="1" presStyleCnt="4">
        <dgm:presLayoutVars>
          <dgm:chMax val="0"/>
          <dgm:chPref val="0"/>
          <dgm:bulletEnabled val="1"/>
        </dgm:presLayoutVars>
      </dgm:prSet>
      <dgm:spPr/>
    </dgm:pt>
    <dgm:pt modelId="{4E7A8B37-377E-4504-B0E3-235A746FB8D5}" type="pres">
      <dgm:prSet presAssocID="{EBCA2A60-EE6C-41C0-BDFC-48C4D9250F45}" presName="parSh" presStyleLbl="node1" presStyleIdx="2" presStyleCnt="4"/>
      <dgm:spPr>
        <a:prstGeom prst="rect">
          <a:avLst/>
        </a:prstGeom>
      </dgm:spPr>
    </dgm:pt>
    <dgm:pt modelId="{EF1D76B9-D6D5-446F-9131-DD452DF39EB7}" type="pres">
      <dgm:prSet presAssocID="{EBCA2A60-EE6C-41C0-BDFC-48C4D9250F45}" presName="desTx" presStyleLbl="fgAcc1" presStyleIdx="2" presStyleCnt="4" custScaleY="75036" custLinFactNeighborX="-1434" custLinFactNeighborY="-16466">
        <dgm:presLayoutVars>
          <dgm:bulletEnabled val="1"/>
        </dgm:presLayoutVars>
      </dgm:prSet>
      <dgm:spPr>
        <a:prstGeom prst="rect">
          <a:avLst/>
        </a:prstGeom>
      </dgm:spPr>
    </dgm:pt>
    <dgm:pt modelId="{4942F36C-4216-4561-9377-7092F8D64546}" type="pres">
      <dgm:prSet presAssocID="{7FE7C4AE-CBA7-4E61-B26F-D74E99900585}" presName="sibTrans" presStyleLbl="sibTrans2D1" presStyleIdx="2" presStyleCnt="3"/>
      <dgm:spPr/>
    </dgm:pt>
    <dgm:pt modelId="{735F755A-5557-48B2-B42B-C6EB23C93F38}" type="pres">
      <dgm:prSet presAssocID="{7FE7C4AE-CBA7-4E61-B26F-D74E99900585}" presName="connTx" presStyleLbl="sibTrans2D1" presStyleIdx="2" presStyleCnt="3"/>
      <dgm:spPr/>
    </dgm:pt>
    <dgm:pt modelId="{95EBA040-18FC-47C0-B74E-B5D063A63CFE}" type="pres">
      <dgm:prSet presAssocID="{CBCA8BA6-907D-4123-9833-933D204F1856}" presName="composite" presStyleCnt="0"/>
      <dgm:spPr/>
    </dgm:pt>
    <dgm:pt modelId="{F45EC650-EFFD-40F7-8FB0-2682F76C3F35}" type="pres">
      <dgm:prSet presAssocID="{CBCA8BA6-907D-4123-9833-933D204F1856}" presName="parTx" presStyleLbl="node1" presStyleIdx="2" presStyleCnt="4">
        <dgm:presLayoutVars>
          <dgm:chMax val="0"/>
          <dgm:chPref val="0"/>
          <dgm:bulletEnabled val="1"/>
        </dgm:presLayoutVars>
      </dgm:prSet>
      <dgm:spPr/>
    </dgm:pt>
    <dgm:pt modelId="{2E24EA88-C2A2-46BD-B0DE-815DA7220782}" type="pres">
      <dgm:prSet presAssocID="{CBCA8BA6-907D-4123-9833-933D204F1856}" presName="parSh" presStyleLbl="node1" presStyleIdx="3" presStyleCnt="4"/>
      <dgm:spPr>
        <a:prstGeom prst="rect">
          <a:avLst/>
        </a:prstGeom>
      </dgm:spPr>
    </dgm:pt>
    <dgm:pt modelId="{F0139DFF-26A7-4979-BB86-18A7CA9242CB}" type="pres">
      <dgm:prSet presAssocID="{CBCA8BA6-907D-4123-9833-933D204F1856}" presName="desTx" presStyleLbl="fgAcc1" presStyleIdx="3" presStyleCnt="4" custScaleY="72874" custLinFactNeighborX="-3584" custLinFactNeighborY="-17916">
        <dgm:presLayoutVars>
          <dgm:bulletEnabled val="1"/>
        </dgm:presLayoutVars>
      </dgm:prSet>
      <dgm:spPr>
        <a:prstGeom prst="rect">
          <a:avLst/>
        </a:prstGeom>
      </dgm:spPr>
    </dgm:pt>
  </dgm:ptLst>
  <dgm:cxnLst>
    <dgm:cxn modelId="{37E0FE0B-9553-41EF-A54B-E291C60A44C2}" type="presOf" srcId="{CF6CD4A3-94FD-43B7-8D6D-AD6DF725A907}" destId="{732FCE22-C113-4477-ACD2-A655CC53E731}" srcOrd="0" destOrd="0" presId="urn:microsoft.com/office/officeart/2005/8/layout/process3"/>
    <dgm:cxn modelId="{C630A30F-358D-457D-934D-F831E4FD4324}" srcId="{4CB94150-C78E-4B8E-B6AD-4D8FE45DDF3A}" destId="{EBCA2A60-EE6C-41C0-BDFC-48C4D9250F45}" srcOrd="2" destOrd="0" parTransId="{39410F0C-8330-47F3-A491-B834C2B5616A}" sibTransId="{7FE7C4AE-CBA7-4E61-B26F-D74E99900585}"/>
    <dgm:cxn modelId="{8ACC2D11-E5A8-4443-8573-FDD5EC5972AB}" type="presOf" srcId="{CF6CD4A3-94FD-43B7-8D6D-AD6DF725A907}" destId="{CECC2466-5715-4F5B-9230-3CC2075FEEF0}" srcOrd="1" destOrd="0" presId="urn:microsoft.com/office/officeart/2005/8/layout/process3"/>
    <dgm:cxn modelId="{CC8BEF19-8423-4D6C-ACF4-7F144DDB5BD9}" type="presOf" srcId="{067D5D7C-0F6C-4EB0-AC18-5AEFDB281EEA}" destId="{90EAB8F8-5140-4AD9-ACCC-E0AB01B07556}" srcOrd="0" destOrd="0" presId="urn:microsoft.com/office/officeart/2005/8/layout/process3"/>
    <dgm:cxn modelId="{9284F11B-33E0-434C-8A3A-EF043D658ED8}" type="presOf" srcId="{C10A3425-3A02-467E-A0E4-B931894160DB}" destId="{ECB66DCE-5EC8-4B8A-9312-1DE9B9EDBCD2}" srcOrd="0" destOrd="0" presId="urn:microsoft.com/office/officeart/2005/8/layout/process3"/>
    <dgm:cxn modelId="{E8F0D522-7B5A-4C16-84F0-1D2172BD3D8D}" type="presOf" srcId="{EBCA2A60-EE6C-41C0-BDFC-48C4D9250F45}" destId="{4E7A8B37-377E-4504-B0E3-235A746FB8D5}" srcOrd="1" destOrd="0" presId="urn:microsoft.com/office/officeart/2005/8/layout/process3"/>
    <dgm:cxn modelId="{EB840229-3B4E-4E08-B6A3-73975FC512E1}" type="presOf" srcId="{ED1BCF59-9FD2-47E1-B6FF-5AEDCA68DCCE}" destId="{CDDA3C2F-3B3E-4C12-AB8C-7E5825513B86}" srcOrd="0" destOrd="0" presId="urn:microsoft.com/office/officeart/2005/8/layout/process3"/>
    <dgm:cxn modelId="{86FD7A2A-1DB6-4FA9-B24E-EE6C91A6682D}" srcId="{CBCA8BA6-907D-4123-9833-933D204F1856}" destId="{8F4C73FE-7335-4F39-BDC6-21497CD4F6E8}" srcOrd="1" destOrd="0" parTransId="{2084F6CA-74F3-498F-9F04-B2618D2D8A5D}" sibTransId="{20AEDB9E-218B-4F42-8E18-F510F8E2B190}"/>
    <dgm:cxn modelId="{EA22092E-4FE4-4811-B003-B61B2F723B7B}" srcId="{CBCA8BA6-907D-4123-9833-933D204F1856}" destId="{9019AC66-86F6-4609-AA41-C90F9F345211}" srcOrd="0" destOrd="0" parTransId="{22BC05FA-299C-4C2C-8ACD-FDC2AECA5CDF}" sibTransId="{6EBD2359-D45E-40DF-B5B6-453D94BD2F45}"/>
    <dgm:cxn modelId="{4DF1B12E-328B-4E81-B4E0-A3FAF7480C6E}" type="presOf" srcId="{2EF3F117-F869-462C-B4E8-9058DC6DA088}" destId="{EF1D76B9-D6D5-446F-9131-DD452DF39EB7}" srcOrd="0" destOrd="1" presId="urn:microsoft.com/office/officeart/2005/8/layout/process3"/>
    <dgm:cxn modelId="{DC711932-9911-4636-A8DF-14F0369092A5}" type="presOf" srcId="{EBCA2A60-EE6C-41C0-BDFC-48C4D9250F45}" destId="{CEA4EEAF-9239-4321-A031-73F598035A76}" srcOrd="0" destOrd="0" presId="urn:microsoft.com/office/officeart/2005/8/layout/process3"/>
    <dgm:cxn modelId="{796DFE40-F2B3-4FA3-B25B-31201A23EAD1}" type="presOf" srcId="{9019AC66-86F6-4609-AA41-C90F9F345211}" destId="{F0139DFF-26A7-4979-BB86-18A7CA9242CB}" srcOrd="0" destOrd="0" presId="urn:microsoft.com/office/officeart/2005/8/layout/process3"/>
    <dgm:cxn modelId="{3246B260-F3D2-4ECC-9C89-C4D62F7875CE}" srcId="{EBCA2A60-EE6C-41C0-BDFC-48C4D9250F45}" destId="{2EF3F117-F869-462C-B4E8-9058DC6DA088}" srcOrd="1" destOrd="0" parTransId="{A692DBD2-337D-4804-AB26-3F75C0E0E1DE}" sibTransId="{49BE42BC-2994-4B29-836E-6CB1ABCEDE55}"/>
    <dgm:cxn modelId="{88613A64-B636-4DF4-BD1D-251BCF126D48}" type="presOf" srcId="{4CB94150-C78E-4B8E-B6AD-4D8FE45DDF3A}" destId="{909BA224-3B64-4A7F-8656-15E1998E3046}" srcOrd="0" destOrd="0" presId="urn:microsoft.com/office/officeart/2005/8/layout/process3"/>
    <dgm:cxn modelId="{899E3048-7BBA-44B7-9711-04073D868BE7}" srcId="{4CB94150-C78E-4B8E-B6AD-4D8FE45DDF3A}" destId="{CBCA8BA6-907D-4123-9833-933D204F1856}" srcOrd="3" destOrd="0" parTransId="{71125C10-21AE-4242-83F5-25527464CB9F}" sibTransId="{F6C17DFF-4F8E-44B0-908C-DA57F0240542}"/>
    <dgm:cxn modelId="{CB146052-F390-45EE-92BC-E1B3857402C1}" type="presOf" srcId="{22A58625-9982-42FD-8C09-1AF03E1055C7}" destId="{07CF7DB0-EDE3-457B-936B-2610BA56AA7C}" srcOrd="0" destOrd="0" presId="urn:microsoft.com/office/officeart/2005/8/layout/process3"/>
    <dgm:cxn modelId="{7BBF7875-6F5E-4E94-8834-CA50A5F4D9FE}" srcId="{CF6CD4A3-94FD-43B7-8D6D-AD6DF725A907}" destId="{92C03313-86BA-4262-AA1B-6F4E41485697}" srcOrd="1" destOrd="0" parTransId="{D6F24CA0-7814-45CF-8B2F-34BC27C065AD}" sibTransId="{521467FC-198F-4778-915B-6CFFCDE3C795}"/>
    <dgm:cxn modelId="{01D4128D-59F0-4A0B-A905-C2EFE71530E3}" type="presOf" srcId="{C10A3425-3A02-467E-A0E4-B931894160DB}" destId="{F65BD62A-F67E-4CE7-9C29-5FA9EF559F3E}" srcOrd="1" destOrd="0" presId="urn:microsoft.com/office/officeart/2005/8/layout/process3"/>
    <dgm:cxn modelId="{26F9788E-CA6B-4977-B281-C02E2F3A8EEF}" srcId="{4CB94150-C78E-4B8E-B6AD-4D8FE45DDF3A}" destId="{22A58625-9982-42FD-8C09-1AF03E1055C7}" srcOrd="1" destOrd="0" parTransId="{B534D9DC-C5DB-492D-9567-C3C3C4237E95}" sibTransId="{C10A3425-3A02-467E-A0E4-B931894160DB}"/>
    <dgm:cxn modelId="{89E49195-DB69-4383-BC83-73C64556D44E}" srcId="{CF6CD4A3-94FD-43B7-8D6D-AD6DF725A907}" destId="{ED1BCF59-9FD2-47E1-B6FF-5AEDCA68DCCE}" srcOrd="0" destOrd="0" parTransId="{24DF2E34-9BD9-4B07-8BAB-C595A8BD5C2C}" sibTransId="{2AC10B7D-3BFF-43A3-A7C3-78A6C071555D}"/>
    <dgm:cxn modelId="{C6CE5D9F-5B18-449C-887A-A58DA49171E4}" type="presOf" srcId="{8F4C73FE-7335-4F39-BDC6-21497CD4F6E8}" destId="{F0139DFF-26A7-4979-BB86-18A7CA9242CB}" srcOrd="0" destOrd="1" presId="urn:microsoft.com/office/officeart/2005/8/layout/process3"/>
    <dgm:cxn modelId="{63701EA4-54F1-44E0-891D-8A6A0768EA4B}" srcId="{EBCA2A60-EE6C-41C0-BDFC-48C4D9250F45}" destId="{CD5AD915-66F3-4551-A453-A82D1D5E1AD0}" srcOrd="0" destOrd="0" parTransId="{F8169D2C-545E-4334-ADDC-745FD5E0D3F5}" sibTransId="{3CDB8540-0181-4DD4-B7AA-2D319E958C23}"/>
    <dgm:cxn modelId="{1EC434BC-0A93-4FCD-99C3-20D8C30A63B2}" type="presOf" srcId="{067D5D7C-0F6C-4EB0-AC18-5AEFDB281EEA}" destId="{12B27D34-E0FD-442A-B1B7-DFF5FB474B02}" srcOrd="1" destOrd="0" presId="urn:microsoft.com/office/officeart/2005/8/layout/process3"/>
    <dgm:cxn modelId="{CB0E7FC5-709E-4AAD-92A5-8B14D48E9341}" type="presOf" srcId="{69A217E8-8FC5-4A66-9A14-44538F72DF5F}" destId="{04992AA3-583B-4530-BB8A-02EAB9888351}" srcOrd="0" destOrd="0" presId="urn:microsoft.com/office/officeart/2005/8/layout/process3"/>
    <dgm:cxn modelId="{2F9826C6-5428-4AF7-B3B1-618E045888A8}" type="presOf" srcId="{CBCA8BA6-907D-4123-9833-933D204F1856}" destId="{F45EC650-EFFD-40F7-8FB0-2682F76C3F35}" srcOrd="0" destOrd="0" presId="urn:microsoft.com/office/officeart/2005/8/layout/process3"/>
    <dgm:cxn modelId="{C5E0C7C8-2AB8-4F53-9038-1800597EF933}" srcId="{4CB94150-C78E-4B8E-B6AD-4D8FE45DDF3A}" destId="{CF6CD4A3-94FD-43B7-8D6D-AD6DF725A907}" srcOrd="0" destOrd="0" parTransId="{8918C0DD-86C7-44AB-AF9B-5667A9379B74}" sibTransId="{067D5D7C-0F6C-4EB0-AC18-5AEFDB281EEA}"/>
    <dgm:cxn modelId="{3A88D8C9-2DE0-4C75-9AE6-91DE1293D23E}" srcId="{22A58625-9982-42FD-8C09-1AF03E1055C7}" destId="{69A217E8-8FC5-4A66-9A14-44538F72DF5F}" srcOrd="0" destOrd="0" parTransId="{AC38F681-2349-4106-93DF-031624DE2299}" sibTransId="{2C24AF91-F873-41EA-9301-4AF327E6230A}"/>
    <dgm:cxn modelId="{095EF1E7-E2FA-4F19-A5A1-5A849E190BD9}" type="presOf" srcId="{7FE7C4AE-CBA7-4E61-B26F-D74E99900585}" destId="{735F755A-5557-48B2-B42B-C6EB23C93F38}" srcOrd="1" destOrd="0" presId="urn:microsoft.com/office/officeart/2005/8/layout/process3"/>
    <dgm:cxn modelId="{23EAD3EC-C645-4199-9A70-F7B6DE55FEF4}" type="presOf" srcId="{92C03313-86BA-4262-AA1B-6F4E41485697}" destId="{CDDA3C2F-3B3E-4C12-AB8C-7E5825513B86}" srcOrd="0" destOrd="1" presId="urn:microsoft.com/office/officeart/2005/8/layout/process3"/>
    <dgm:cxn modelId="{D164C6F8-8C0B-4677-9AB2-E97D304D4DAE}" type="presOf" srcId="{CBCA8BA6-907D-4123-9833-933D204F1856}" destId="{2E24EA88-C2A2-46BD-B0DE-815DA7220782}" srcOrd="1" destOrd="0" presId="urn:microsoft.com/office/officeart/2005/8/layout/process3"/>
    <dgm:cxn modelId="{1F55B6F9-9289-4E07-8167-E8BF85785D3D}" type="presOf" srcId="{7FE7C4AE-CBA7-4E61-B26F-D74E99900585}" destId="{4942F36C-4216-4561-9377-7092F8D64546}" srcOrd="0" destOrd="0" presId="urn:microsoft.com/office/officeart/2005/8/layout/process3"/>
    <dgm:cxn modelId="{F7EBC4F9-7ABB-43C9-9D1E-0A5EEA30E904}" type="presOf" srcId="{CD5AD915-66F3-4551-A453-A82D1D5E1AD0}" destId="{EF1D76B9-D6D5-446F-9131-DD452DF39EB7}" srcOrd="0" destOrd="0" presId="urn:microsoft.com/office/officeart/2005/8/layout/process3"/>
    <dgm:cxn modelId="{3E16A3FD-4524-4269-B559-C56E10467DBD}" type="presOf" srcId="{22A58625-9982-42FD-8C09-1AF03E1055C7}" destId="{ADB1FBF1-A529-4A67-9089-7783D4BABF62}" srcOrd="1" destOrd="0" presId="urn:microsoft.com/office/officeart/2005/8/layout/process3"/>
    <dgm:cxn modelId="{37EB44F9-1486-4E1C-A767-15257B646204}" type="presParOf" srcId="{909BA224-3B64-4A7F-8656-15E1998E3046}" destId="{15F108C8-77A7-43B2-92D5-0EA7040C3220}" srcOrd="0" destOrd="0" presId="urn:microsoft.com/office/officeart/2005/8/layout/process3"/>
    <dgm:cxn modelId="{C80A5B17-3DB7-4DB0-B907-A43EDA6C520F}" type="presParOf" srcId="{15F108C8-77A7-43B2-92D5-0EA7040C3220}" destId="{732FCE22-C113-4477-ACD2-A655CC53E731}" srcOrd="0" destOrd="0" presId="urn:microsoft.com/office/officeart/2005/8/layout/process3"/>
    <dgm:cxn modelId="{23D0BA77-0779-4BA3-ABA2-80BB4398F777}" type="presParOf" srcId="{15F108C8-77A7-43B2-92D5-0EA7040C3220}" destId="{CECC2466-5715-4F5B-9230-3CC2075FEEF0}" srcOrd="1" destOrd="0" presId="urn:microsoft.com/office/officeart/2005/8/layout/process3"/>
    <dgm:cxn modelId="{614A5D82-A4F6-478E-8C23-1F3803504248}" type="presParOf" srcId="{15F108C8-77A7-43B2-92D5-0EA7040C3220}" destId="{CDDA3C2F-3B3E-4C12-AB8C-7E5825513B86}" srcOrd="2" destOrd="0" presId="urn:microsoft.com/office/officeart/2005/8/layout/process3"/>
    <dgm:cxn modelId="{AEAD9B37-3A7C-4B29-99E4-A08DB33426A2}" type="presParOf" srcId="{909BA224-3B64-4A7F-8656-15E1998E3046}" destId="{90EAB8F8-5140-4AD9-ACCC-E0AB01B07556}" srcOrd="1" destOrd="0" presId="urn:microsoft.com/office/officeart/2005/8/layout/process3"/>
    <dgm:cxn modelId="{21D0EF82-8E5F-475D-B876-8C0526F1C81C}" type="presParOf" srcId="{90EAB8F8-5140-4AD9-ACCC-E0AB01B07556}" destId="{12B27D34-E0FD-442A-B1B7-DFF5FB474B02}" srcOrd="0" destOrd="0" presId="urn:microsoft.com/office/officeart/2005/8/layout/process3"/>
    <dgm:cxn modelId="{53A33F99-E23D-4000-9656-5C1F773BE1D5}" type="presParOf" srcId="{909BA224-3B64-4A7F-8656-15E1998E3046}" destId="{B039D781-EE90-487A-A02E-3403F2B9660C}" srcOrd="2" destOrd="0" presId="urn:microsoft.com/office/officeart/2005/8/layout/process3"/>
    <dgm:cxn modelId="{BCC0FD2D-4ECF-409C-AB8A-342B859A177D}" type="presParOf" srcId="{B039D781-EE90-487A-A02E-3403F2B9660C}" destId="{07CF7DB0-EDE3-457B-936B-2610BA56AA7C}" srcOrd="0" destOrd="0" presId="urn:microsoft.com/office/officeart/2005/8/layout/process3"/>
    <dgm:cxn modelId="{FE88C4A5-F289-4915-A63B-A9089AF228A4}" type="presParOf" srcId="{B039D781-EE90-487A-A02E-3403F2B9660C}" destId="{ADB1FBF1-A529-4A67-9089-7783D4BABF62}" srcOrd="1" destOrd="0" presId="urn:microsoft.com/office/officeart/2005/8/layout/process3"/>
    <dgm:cxn modelId="{416661A7-DC60-42E5-9584-85F45775A363}" type="presParOf" srcId="{B039D781-EE90-487A-A02E-3403F2B9660C}" destId="{04992AA3-583B-4530-BB8A-02EAB9888351}" srcOrd="2" destOrd="0" presId="urn:microsoft.com/office/officeart/2005/8/layout/process3"/>
    <dgm:cxn modelId="{67F9C85D-8A83-49FD-B49F-516A0E11BF8C}" type="presParOf" srcId="{909BA224-3B64-4A7F-8656-15E1998E3046}" destId="{ECB66DCE-5EC8-4B8A-9312-1DE9B9EDBCD2}" srcOrd="3" destOrd="0" presId="urn:microsoft.com/office/officeart/2005/8/layout/process3"/>
    <dgm:cxn modelId="{82621CDA-D242-4A92-9E5F-5565AEF1AA36}" type="presParOf" srcId="{ECB66DCE-5EC8-4B8A-9312-1DE9B9EDBCD2}" destId="{F65BD62A-F67E-4CE7-9C29-5FA9EF559F3E}" srcOrd="0" destOrd="0" presId="urn:microsoft.com/office/officeart/2005/8/layout/process3"/>
    <dgm:cxn modelId="{4CD05969-3D56-41C1-8449-8C1AF9DB0059}" type="presParOf" srcId="{909BA224-3B64-4A7F-8656-15E1998E3046}" destId="{75B5674A-8050-43A6-930B-53EFF0B97FF7}" srcOrd="4" destOrd="0" presId="urn:microsoft.com/office/officeart/2005/8/layout/process3"/>
    <dgm:cxn modelId="{D0BCEA61-4625-42C8-8D71-CF0528846B37}" type="presParOf" srcId="{75B5674A-8050-43A6-930B-53EFF0B97FF7}" destId="{CEA4EEAF-9239-4321-A031-73F598035A76}" srcOrd="0" destOrd="0" presId="urn:microsoft.com/office/officeart/2005/8/layout/process3"/>
    <dgm:cxn modelId="{F3A4E8D3-28E0-4902-A970-FE8C3CF9A478}" type="presParOf" srcId="{75B5674A-8050-43A6-930B-53EFF0B97FF7}" destId="{4E7A8B37-377E-4504-B0E3-235A746FB8D5}" srcOrd="1" destOrd="0" presId="urn:microsoft.com/office/officeart/2005/8/layout/process3"/>
    <dgm:cxn modelId="{0072C6F9-9BEC-46E6-B937-3DB3B9646186}" type="presParOf" srcId="{75B5674A-8050-43A6-930B-53EFF0B97FF7}" destId="{EF1D76B9-D6D5-446F-9131-DD452DF39EB7}" srcOrd="2" destOrd="0" presId="urn:microsoft.com/office/officeart/2005/8/layout/process3"/>
    <dgm:cxn modelId="{07EE6296-5DDE-4373-BE6A-70E83CD14C21}" type="presParOf" srcId="{909BA224-3B64-4A7F-8656-15E1998E3046}" destId="{4942F36C-4216-4561-9377-7092F8D64546}" srcOrd="5" destOrd="0" presId="urn:microsoft.com/office/officeart/2005/8/layout/process3"/>
    <dgm:cxn modelId="{14209A7A-3F1F-471A-8EE8-594553C2D5F9}" type="presParOf" srcId="{4942F36C-4216-4561-9377-7092F8D64546}" destId="{735F755A-5557-48B2-B42B-C6EB23C93F38}" srcOrd="0" destOrd="0" presId="urn:microsoft.com/office/officeart/2005/8/layout/process3"/>
    <dgm:cxn modelId="{38986486-C154-48C6-8F86-D64E00126F05}" type="presParOf" srcId="{909BA224-3B64-4A7F-8656-15E1998E3046}" destId="{95EBA040-18FC-47C0-B74E-B5D063A63CFE}" srcOrd="6" destOrd="0" presId="urn:microsoft.com/office/officeart/2005/8/layout/process3"/>
    <dgm:cxn modelId="{E43E8D6B-ABD9-46BA-BF21-2CC7E5DFFD64}" type="presParOf" srcId="{95EBA040-18FC-47C0-B74E-B5D063A63CFE}" destId="{F45EC650-EFFD-40F7-8FB0-2682F76C3F35}" srcOrd="0" destOrd="0" presId="urn:microsoft.com/office/officeart/2005/8/layout/process3"/>
    <dgm:cxn modelId="{11975663-9D81-4DBF-A368-ECED019E3C8A}" type="presParOf" srcId="{95EBA040-18FC-47C0-B74E-B5D063A63CFE}" destId="{2E24EA88-C2A2-46BD-B0DE-815DA7220782}" srcOrd="1" destOrd="0" presId="urn:microsoft.com/office/officeart/2005/8/layout/process3"/>
    <dgm:cxn modelId="{3538FC33-2833-45A1-9B83-50DBCB67F561}" type="presParOf" srcId="{95EBA040-18FC-47C0-B74E-B5D063A63CFE}" destId="{F0139DFF-26A7-4979-BB86-18A7CA9242C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4F60D-404D-B64C-BD53-80DE6D848DD3}" type="doc">
      <dgm:prSet loTypeId="urn:microsoft.com/office/officeart/2005/8/layout/venn2" loCatId="pyramid" qsTypeId="urn:microsoft.com/office/officeart/2005/8/quickstyle/simple1" qsCatId="simple" csTypeId="urn:microsoft.com/office/officeart/2005/8/colors/accent1_4" csCatId="accent1" phldr="1"/>
      <dgm:spPr/>
      <dgm:t>
        <a:bodyPr/>
        <a:lstStyle/>
        <a:p>
          <a:endParaRPr lang="cs-CZ"/>
        </a:p>
      </dgm:t>
    </dgm:pt>
    <dgm:pt modelId="{649DBD03-0B37-C94E-B005-1DDD36294B5F}">
      <dgm:prSet phldrT="[Text]" custT="1"/>
      <dgm:spPr/>
      <dgm:t>
        <a:bodyPr vert="horz"/>
        <a:lstStyle/>
        <a:p>
          <a:r>
            <a:rPr lang="en-GB" sz="1150"/>
            <a:t>Other (academic sphere, media, etc.)</a:t>
          </a:r>
        </a:p>
      </dgm:t>
    </dgm:pt>
    <dgm:pt modelId="{45D0DEA3-72B4-2F4C-B5AF-B9C05FEB94AF}" type="parTrans" cxnId="{CFE7D52F-342A-2940-B282-002196224452}">
      <dgm:prSet/>
      <dgm:spPr/>
      <dgm:t>
        <a:bodyPr/>
        <a:lstStyle/>
        <a:p>
          <a:endParaRPr lang="cs-CZ" sz="1800"/>
        </a:p>
      </dgm:t>
    </dgm:pt>
    <dgm:pt modelId="{26337090-7264-C446-97BF-B7DE801DE3CE}" type="sibTrans" cxnId="{CFE7D52F-342A-2940-B282-002196224452}">
      <dgm:prSet/>
      <dgm:spPr/>
      <dgm:t>
        <a:bodyPr/>
        <a:lstStyle/>
        <a:p>
          <a:endParaRPr lang="cs-CZ" sz="1800"/>
        </a:p>
      </dgm:t>
    </dgm:pt>
    <dgm:pt modelId="{FF6BF5D1-DE92-7344-A596-45190CEE59B6}">
      <dgm:prSet phldrT="[Text]" custT="1"/>
      <dgm:spPr/>
      <dgm:t>
        <a:bodyPr/>
        <a:lstStyle/>
        <a:p>
          <a:r>
            <a:rPr lang="en-GB" sz="1200"/>
            <a:t>Entrepreneurs and professional associations</a:t>
          </a:r>
        </a:p>
      </dgm:t>
    </dgm:pt>
    <dgm:pt modelId="{EDED9112-1A9A-4C4C-B7BF-A86E7615D58A}" type="parTrans" cxnId="{DCC8F97F-672B-0741-A58E-E6A5E1D6E427}">
      <dgm:prSet/>
      <dgm:spPr/>
      <dgm:t>
        <a:bodyPr/>
        <a:lstStyle/>
        <a:p>
          <a:endParaRPr lang="cs-CZ" sz="1800"/>
        </a:p>
      </dgm:t>
    </dgm:pt>
    <dgm:pt modelId="{95FD7055-8F31-2F4C-BC3E-FA2881003E1F}" type="sibTrans" cxnId="{DCC8F97F-672B-0741-A58E-E6A5E1D6E427}">
      <dgm:prSet/>
      <dgm:spPr/>
      <dgm:t>
        <a:bodyPr/>
        <a:lstStyle/>
        <a:p>
          <a:endParaRPr lang="cs-CZ" sz="1800"/>
        </a:p>
      </dgm:t>
    </dgm:pt>
    <dgm:pt modelId="{31E7D35B-7D83-7140-8E5D-B3057104B0FA}">
      <dgm:prSet phldrT="[Text]" custT="1"/>
      <dgm:spPr/>
      <dgm:t>
        <a:bodyPr/>
        <a:lstStyle/>
        <a:p>
          <a:r>
            <a:rPr lang="en-GB" sz="1200"/>
            <a:t>Tourists</a:t>
          </a:r>
        </a:p>
      </dgm:t>
    </dgm:pt>
    <dgm:pt modelId="{9FC57C78-2F1C-F441-8A92-DE81D7B3F70B}" type="parTrans" cxnId="{92FAAF67-6DB6-A540-88D1-B62E89F0B9BD}">
      <dgm:prSet/>
      <dgm:spPr/>
      <dgm:t>
        <a:bodyPr/>
        <a:lstStyle/>
        <a:p>
          <a:endParaRPr lang="cs-CZ" sz="1800"/>
        </a:p>
      </dgm:t>
    </dgm:pt>
    <dgm:pt modelId="{30BB7F44-E717-CA43-86B5-3A2CDA4094FC}" type="sibTrans" cxnId="{92FAAF67-6DB6-A540-88D1-B62E89F0B9BD}">
      <dgm:prSet/>
      <dgm:spPr/>
      <dgm:t>
        <a:bodyPr/>
        <a:lstStyle/>
        <a:p>
          <a:endParaRPr lang="cs-CZ" sz="1800"/>
        </a:p>
      </dgm:t>
    </dgm:pt>
    <dgm:pt modelId="{08B056E2-7B13-DF4E-9C0B-7B328FB7C659}">
      <dgm:prSet custT="1"/>
      <dgm:spPr/>
      <dgm:t>
        <a:bodyPr/>
        <a:lstStyle/>
        <a:p>
          <a:r>
            <a:rPr lang="en-GB" sz="1150"/>
            <a:t>State administration (MRD, MIT, MFA, MC, MA, etc.) </a:t>
          </a:r>
        </a:p>
      </dgm:t>
    </dgm:pt>
    <dgm:pt modelId="{85FCE224-C228-2B4B-9B0C-A976E3105AA4}" type="parTrans" cxnId="{5274A690-4470-8542-8C37-38AE026125F4}">
      <dgm:prSet/>
      <dgm:spPr/>
      <dgm:t>
        <a:bodyPr/>
        <a:lstStyle/>
        <a:p>
          <a:endParaRPr lang="cs-CZ" sz="1800"/>
        </a:p>
      </dgm:t>
    </dgm:pt>
    <dgm:pt modelId="{9475BEA1-0964-5446-A9AD-949525888F4A}" type="sibTrans" cxnId="{5274A690-4470-8542-8C37-38AE026125F4}">
      <dgm:prSet/>
      <dgm:spPr/>
      <dgm:t>
        <a:bodyPr/>
        <a:lstStyle/>
        <a:p>
          <a:endParaRPr lang="cs-CZ" sz="1800"/>
        </a:p>
      </dgm:t>
    </dgm:pt>
    <dgm:pt modelId="{28607890-F72A-4727-9E03-2F999CDDF530}">
      <dgm:prSet custT="1"/>
      <dgm:spPr/>
      <dgm:t>
        <a:bodyPr/>
        <a:lstStyle/>
        <a:p>
          <a:r>
            <a:rPr lang="en-GB" sz="1200"/>
            <a:t>Regions (DMO, local administration)</a:t>
          </a:r>
        </a:p>
      </dgm:t>
    </dgm:pt>
    <dgm:pt modelId="{A8CE55B2-B073-49D1-B2E4-93FE87EA7675}" type="parTrans" cxnId="{B8BF60B8-8B54-445C-8A59-B7AA2B4EF24C}">
      <dgm:prSet/>
      <dgm:spPr/>
      <dgm:t>
        <a:bodyPr/>
        <a:lstStyle/>
        <a:p>
          <a:endParaRPr lang="cs-CZ" sz="1400"/>
        </a:p>
      </dgm:t>
    </dgm:pt>
    <dgm:pt modelId="{B22D3E9C-5B81-46EB-9351-B5CCBB22C177}" type="sibTrans" cxnId="{B8BF60B8-8B54-445C-8A59-B7AA2B4EF24C}">
      <dgm:prSet/>
      <dgm:spPr/>
      <dgm:t>
        <a:bodyPr/>
        <a:lstStyle/>
        <a:p>
          <a:endParaRPr lang="cs-CZ" sz="1400"/>
        </a:p>
      </dgm:t>
    </dgm:pt>
    <dgm:pt modelId="{B4FA1D96-C3D1-4CD1-A326-B00AA7CEE9A7}">
      <dgm:prSet phldrT="[Text]" custT="1"/>
      <dgm:spPr/>
      <dgm:t>
        <a:bodyPr vert="horz"/>
        <a:lstStyle/>
        <a:p>
          <a:r>
            <a:rPr lang="en-GB" sz="1200"/>
            <a:t>Residents</a:t>
          </a:r>
        </a:p>
      </dgm:t>
    </dgm:pt>
    <dgm:pt modelId="{79249C44-C9D8-4FBE-BE53-28803B6538AA}" type="parTrans" cxnId="{6641B963-0345-43CF-A9B3-9F8120144A92}">
      <dgm:prSet/>
      <dgm:spPr/>
      <dgm:t>
        <a:bodyPr/>
        <a:lstStyle/>
        <a:p>
          <a:endParaRPr lang="cs-CZ" sz="1400"/>
        </a:p>
      </dgm:t>
    </dgm:pt>
    <dgm:pt modelId="{FDF5F74F-84B1-4B7D-8FE6-FC3488B0FD5A}" type="sibTrans" cxnId="{6641B963-0345-43CF-A9B3-9F8120144A92}">
      <dgm:prSet/>
      <dgm:spPr/>
      <dgm:t>
        <a:bodyPr/>
        <a:lstStyle/>
        <a:p>
          <a:endParaRPr lang="cs-CZ" sz="1400"/>
        </a:p>
      </dgm:t>
    </dgm:pt>
    <dgm:pt modelId="{4BB3EB2B-5376-E745-9AAB-C6F4C09C329B}" type="pres">
      <dgm:prSet presAssocID="{2364F60D-404D-B64C-BD53-80DE6D848DD3}" presName="Name0" presStyleCnt="0">
        <dgm:presLayoutVars>
          <dgm:chMax val="7"/>
          <dgm:resizeHandles val="exact"/>
        </dgm:presLayoutVars>
      </dgm:prSet>
      <dgm:spPr/>
    </dgm:pt>
    <dgm:pt modelId="{58BB3DB2-DD31-1E4A-A764-60A704DCAAC3}" type="pres">
      <dgm:prSet presAssocID="{2364F60D-404D-B64C-BD53-80DE6D848DD3}" presName="comp1" presStyleCnt="0"/>
      <dgm:spPr/>
    </dgm:pt>
    <dgm:pt modelId="{8AD8F38E-6439-5A40-B0B8-DD104183FB5D}" type="pres">
      <dgm:prSet presAssocID="{2364F60D-404D-B64C-BD53-80DE6D848DD3}" presName="circle1" presStyleLbl="node1" presStyleIdx="0" presStyleCnt="6" custLinFactNeighborX="-1038" custLinFactNeighborY="-306"/>
      <dgm:spPr/>
    </dgm:pt>
    <dgm:pt modelId="{02DF12BA-4BDD-5649-A5CD-E4475667600F}" type="pres">
      <dgm:prSet presAssocID="{2364F60D-404D-B64C-BD53-80DE6D848DD3}" presName="c1text" presStyleLbl="node1" presStyleIdx="0" presStyleCnt="6">
        <dgm:presLayoutVars>
          <dgm:bulletEnabled val="1"/>
        </dgm:presLayoutVars>
      </dgm:prSet>
      <dgm:spPr/>
    </dgm:pt>
    <dgm:pt modelId="{8809636A-BBAB-DC4E-B06C-57DBF323F4D5}" type="pres">
      <dgm:prSet presAssocID="{2364F60D-404D-B64C-BD53-80DE6D848DD3}" presName="comp2" presStyleCnt="0"/>
      <dgm:spPr/>
    </dgm:pt>
    <dgm:pt modelId="{765AC3D0-DBD3-C741-8756-D6DCD61FD2F1}" type="pres">
      <dgm:prSet presAssocID="{2364F60D-404D-B64C-BD53-80DE6D848DD3}" presName="circle2" presStyleLbl="node1" presStyleIdx="1" presStyleCnt="6" custScaleX="102985" custLinFactNeighborX="-1079" custLinFactNeighborY="180"/>
      <dgm:spPr/>
    </dgm:pt>
    <dgm:pt modelId="{89E3F79A-F4C6-124E-993E-3B94EF206B55}" type="pres">
      <dgm:prSet presAssocID="{2364F60D-404D-B64C-BD53-80DE6D848DD3}" presName="c2text" presStyleLbl="node1" presStyleIdx="1" presStyleCnt="6">
        <dgm:presLayoutVars>
          <dgm:bulletEnabled val="1"/>
        </dgm:presLayoutVars>
      </dgm:prSet>
      <dgm:spPr/>
    </dgm:pt>
    <dgm:pt modelId="{07FFAD15-3AC1-324D-88E9-33EB625B8D42}" type="pres">
      <dgm:prSet presAssocID="{2364F60D-404D-B64C-BD53-80DE6D848DD3}" presName="comp3" presStyleCnt="0"/>
      <dgm:spPr/>
    </dgm:pt>
    <dgm:pt modelId="{7ECD0EF2-F0C8-904C-9906-B1472527D381}" type="pres">
      <dgm:prSet presAssocID="{2364F60D-404D-B64C-BD53-80DE6D848DD3}" presName="circle3" presStyleLbl="node1" presStyleIdx="2" presStyleCnt="6" custScaleX="113414" custLinFactNeighborX="-1310" custLinFactNeighborY="218"/>
      <dgm:spPr/>
    </dgm:pt>
    <dgm:pt modelId="{B6138F10-BC66-1147-A93D-439BBE443426}" type="pres">
      <dgm:prSet presAssocID="{2364F60D-404D-B64C-BD53-80DE6D848DD3}" presName="c3text" presStyleLbl="node1" presStyleIdx="2" presStyleCnt="6">
        <dgm:presLayoutVars>
          <dgm:bulletEnabled val="1"/>
        </dgm:presLayoutVars>
      </dgm:prSet>
      <dgm:spPr/>
    </dgm:pt>
    <dgm:pt modelId="{204D312F-C9CB-3B43-B74F-7B5DCF567110}" type="pres">
      <dgm:prSet presAssocID="{2364F60D-404D-B64C-BD53-80DE6D848DD3}" presName="comp4" presStyleCnt="0"/>
      <dgm:spPr/>
    </dgm:pt>
    <dgm:pt modelId="{4A9DE14E-1CD0-054A-B616-CADA6EB7C551}" type="pres">
      <dgm:prSet presAssocID="{2364F60D-404D-B64C-BD53-80DE6D848DD3}" presName="circle4" presStyleLbl="node1" presStyleIdx="3" presStyleCnt="6" custScaleX="126789" custLinFactNeighborX="-1667" custLinFactNeighborY="278"/>
      <dgm:spPr/>
    </dgm:pt>
    <dgm:pt modelId="{7A5832FC-4707-424B-8D45-BCE7C46734D5}" type="pres">
      <dgm:prSet presAssocID="{2364F60D-404D-B64C-BD53-80DE6D848DD3}" presName="c4text" presStyleLbl="node1" presStyleIdx="3" presStyleCnt="6">
        <dgm:presLayoutVars>
          <dgm:bulletEnabled val="1"/>
        </dgm:presLayoutVars>
      </dgm:prSet>
      <dgm:spPr/>
    </dgm:pt>
    <dgm:pt modelId="{B8A4A75C-920E-3146-B760-237176D5B9EA}" type="pres">
      <dgm:prSet presAssocID="{2364F60D-404D-B64C-BD53-80DE6D848DD3}" presName="comp5" presStyleCnt="0"/>
      <dgm:spPr/>
    </dgm:pt>
    <dgm:pt modelId="{4ECBA338-ECEA-9045-901F-047D55760D28}" type="pres">
      <dgm:prSet presAssocID="{2364F60D-404D-B64C-BD53-80DE6D848DD3}" presName="circle5" presStyleLbl="node1" presStyleIdx="4" presStyleCnt="6" custScaleX="133629" custLinFactNeighborY="-1176"/>
      <dgm:spPr/>
    </dgm:pt>
    <dgm:pt modelId="{923D6AB9-107C-2448-8040-CD82F12F8B20}" type="pres">
      <dgm:prSet presAssocID="{2364F60D-404D-B64C-BD53-80DE6D848DD3}" presName="c5text" presStyleLbl="node1" presStyleIdx="4" presStyleCnt="6">
        <dgm:presLayoutVars>
          <dgm:bulletEnabled val="1"/>
        </dgm:presLayoutVars>
      </dgm:prSet>
      <dgm:spPr/>
    </dgm:pt>
    <dgm:pt modelId="{1DCF070D-8EC8-49F9-ABE9-50E1DF94CDC0}" type="pres">
      <dgm:prSet presAssocID="{2364F60D-404D-B64C-BD53-80DE6D848DD3}" presName="comp6" presStyleCnt="0"/>
      <dgm:spPr/>
    </dgm:pt>
    <dgm:pt modelId="{7AA9BD79-CF1D-49DA-9B48-FD394B98ED54}" type="pres">
      <dgm:prSet presAssocID="{2364F60D-404D-B64C-BD53-80DE6D848DD3}" presName="circle6" presStyleLbl="node1" presStyleIdx="5" presStyleCnt="6" custScaleX="118428" custLinFactNeighborX="-1834" custLinFactNeighborY="-1223"/>
      <dgm:spPr/>
    </dgm:pt>
    <dgm:pt modelId="{FAC0CC2F-1DD2-4597-A212-6CF6A34593A6}" type="pres">
      <dgm:prSet presAssocID="{2364F60D-404D-B64C-BD53-80DE6D848DD3}" presName="c6text" presStyleLbl="node1" presStyleIdx="5" presStyleCnt="6">
        <dgm:presLayoutVars>
          <dgm:bulletEnabled val="1"/>
        </dgm:presLayoutVars>
      </dgm:prSet>
      <dgm:spPr/>
    </dgm:pt>
  </dgm:ptLst>
  <dgm:cxnLst>
    <dgm:cxn modelId="{ABD1051B-EDF9-43F8-A928-46A90039C604}" type="presOf" srcId="{31E7D35B-7D83-7140-8E5D-B3057104B0FA}" destId="{7AA9BD79-CF1D-49DA-9B48-FD394B98ED54}" srcOrd="0" destOrd="0" presId="urn:microsoft.com/office/officeart/2005/8/layout/venn2"/>
    <dgm:cxn modelId="{08AACF1D-358A-4D2E-A344-E7D6C476E090}" type="presOf" srcId="{31E7D35B-7D83-7140-8E5D-B3057104B0FA}" destId="{FAC0CC2F-1DD2-4597-A212-6CF6A34593A6}" srcOrd="1" destOrd="0" presId="urn:microsoft.com/office/officeart/2005/8/layout/venn2"/>
    <dgm:cxn modelId="{34959D1E-C313-4656-B231-EA731BCC653D}" type="presOf" srcId="{08B056E2-7B13-DF4E-9C0B-7B328FB7C659}" destId="{7ECD0EF2-F0C8-904C-9906-B1472527D381}" srcOrd="0" destOrd="0" presId="urn:microsoft.com/office/officeart/2005/8/layout/venn2"/>
    <dgm:cxn modelId="{586D7626-8C55-4D1B-92B2-AB03EE53B4EA}" type="presOf" srcId="{28607890-F72A-4727-9E03-2F999CDDF530}" destId="{7A5832FC-4707-424B-8D45-BCE7C46734D5}" srcOrd="1" destOrd="0" presId="urn:microsoft.com/office/officeart/2005/8/layout/venn2"/>
    <dgm:cxn modelId="{CFE7D52F-342A-2940-B282-002196224452}" srcId="{2364F60D-404D-B64C-BD53-80DE6D848DD3}" destId="{649DBD03-0B37-C94E-B005-1DDD36294B5F}" srcOrd="0" destOrd="0" parTransId="{45D0DEA3-72B4-2F4C-B5AF-B9C05FEB94AF}" sibTransId="{26337090-7264-C446-97BF-B7DE801DE3CE}"/>
    <dgm:cxn modelId="{DFB7893E-6375-42BA-BD9A-44417FD32109}" type="presOf" srcId="{28607890-F72A-4727-9E03-2F999CDDF530}" destId="{4A9DE14E-1CD0-054A-B616-CADA6EB7C551}" srcOrd="0" destOrd="0" presId="urn:microsoft.com/office/officeart/2005/8/layout/venn2"/>
    <dgm:cxn modelId="{6641B963-0345-43CF-A9B3-9F8120144A92}" srcId="{2364F60D-404D-B64C-BD53-80DE6D848DD3}" destId="{B4FA1D96-C3D1-4CD1-A326-B00AA7CEE9A7}" srcOrd="1" destOrd="0" parTransId="{79249C44-C9D8-4FBE-BE53-28803B6538AA}" sibTransId="{FDF5F74F-84B1-4B7D-8FE6-FC3488B0FD5A}"/>
    <dgm:cxn modelId="{92FAAF67-6DB6-A540-88D1-B62E89F0B9BD}" srcId="{2364F60D-404D-B64C-BD53-80DE6D848DD3}" destId="{31E7D35B-7D83-7140-8E5D-B3057104B0FA}" srcOrd="5" destOrd="0" parTransId="{9FC57C78-2F1C-F441-8A92-DE81D7B3F70B}" sibTransId="{30BB7F44-E717-CA43-86B5-3A2CDA4094FC}"/>
    <dgm:cxn modelId="{BFEE4E68-9BFD-45D1-ABC5-A12D761E8DDC}" type="presOf" srcId="{08B056E2-7B13-DF4E-9C0B-7B328FB7C659}" destId="{B6138F10-BC66-1147-A93D-439BBE443426}" srcOrd="1" destOrd="0" presId="urn:microsoft.com/office/officeart/2005/8/layout/venn2"/>
    <dgm:cxn modelId="{B00CEC68-BF21-49CF-A538-66D6BFC4AA99}" type="presOf" srcId="{B4FA1D96-C3D1-4CD1-A326-B00AA7CEE9A7}" destId="{89E3F79A-F4C6-124E-993E-3B94EF206B55}" srcOrd="1" destOrd="0" presId="urn:microsoft.com/office/officeart/2005/8/layout/venn2"/>
    <dgm:cxn modelId="{ED0B0153-D325-584B-89D5-E4FD3E1B0C15}" type="presOf" srcId="{649DBD03-0B37-C94E-B005-1DDD36294B5F}" destId="{8AD8F38E-6439-5A40-B0B8-DD104183FB5D}" srcOrd="0" destOrd="0" presId="urn:microsoft.com/office/officeart/2005/8/layout/venn2"/>
    <dgm:cxn modelId="{C338E57D-2A86-5944-9080-9C60DCB00D82}" type="presOf" srcId="{2364F60D-404D-B64C-BD53-80DE6D848DD3}" destId="{4BB3EB2B-5376-E745-9AAB-C6F4C09C329B}" srcOrd="0" destOrd="0" presId="urn:microsoft.com/office/officeart/2005/8/layout/venn2"/>
    <dgm:cxn modelId="{DCC8F97F-672B-0741-A58E-E6A5E1D6E427}" srcId="{2364F60D-404D-B64C-BD53-80DE6D848DD3}" destId="{FF6BF5D1-DE92-7344-A596-45190CEE59B6}" srcOrd="4" destOrd="0" parTransId="{EDED9112-1A9A-4C4C-B7BF-A86E7615D58A}" sibTransId="{95FD7055-8F31-2F4C-BC3E-FA2881003E1F}"/>
    <dgm:cxn modelId="{5274A690-4470-8542-8C37-38AE026125F4}" srcId="{2364F60D-404D-B64C-BD53-80DE6D848DD3}" destId="{08B056E2-7B13-DF4E-9C0B-7B328FB7C659}" srcOrd="2" destOrd="0" parTransId="{85FCE224-C228-2B4B-9B0C-A976E3105AA4}" sibTransId="{9475BEA1-0964-5446-A9AD-949525888F4A}"/>
    <dgm:cxn modelId="{D3956C9C-326C-C946-8AC3-F8C08467BDC7}" type="presOf" srcId="{649DBD03-0B37-C94E-B005-1DDD36294B5F}" destId="{02DF12BA-4BDD-5649-A5CD-E4475667600F}" srcOrd="1" destOrd="0" presId="urn:microsoft.com/office/officeart/2005/8/layout/venn2"/>
    <dgm:cxn modelId="{70817AA7-7540-4B2F-8EA1-7F2ADAA63A69}" type="presOf" srcId="{B4FA1D96-C3D1-4CD1-A326-B00AA7CEE9A7}" destId="{765AC3D0-DBD3-C741-8756-D6DCD61FD2F1}" srcOrd="0" destOrd="0" presId="urn:microsoft.com/office/officeart/2005/8/layout/venn2"/>
    <dgm:cxn modelId="{0E5113B4-42EF-451F-BA66-AFFAAF5B88C7}" type="presOf" srcId="{FF6BF5D1-DE92-7344-A596-45190CEE59B6}" destId="{4ECBA338-ECEA-9045-901F-047D55760D28}" srcOrd="0" destOrd="0" presId="urn:microsoft.com/office/officeart/2005/8/layout/venn2"/>
    <dgm:cxn modelId="{B8BF60B8-8B54-445C-8A59-B7AA2B4EF24C}" srcId="{2364F60D-404D-B64C-BD53-80DE6D848DD3}" destId="{28607890-F72A-4727-9E03-2F999CDDF530}" srcOrd="3" destOrd="0" parTransId="{A8CE55B2-B073-49D1-B2E4-93FE87EA7675}" sibTransId="{B22D3E9C-5B81-46EB-9351-B5CCBB22C177}"/>
    <dgm:cxn modelId="{B9F9E7F9-D302-4BE7-90EA-884AB64185D6}" type="presOf" srcId="{FF6BF5D1-DE92-7344-A596-45190CEE59B6}" destId="{923D6AB9-107C-2448-8040-CD82F12F8B20}" srcOrd="1" destOrd="0" presId="urn:microsoft.com/office/officeart/2005/8/layout/venn2"/>
    <dgm:cxn modelId="{B08B78E9-99E0-0D42-8593-1D2EDF5CDFA0}" type="presParOf" srcId="{4BB3EB2B-5376-E745-9AAB-C6F4C09C329B}" destId="{58BB3DB2-DD31-1E4A-A764-60A704DCAAC3}" srcOrd="0" destOrd="0" presId="urn:microsoft.com/office/officeart/2005/8/layout/venn2"/>
    <dgm:cxn modelId="{1F856EEE-9373-604D-9D64-2DB581FF14F4}" type="presParOf" srcId="{58BB3DB2-DD31-1E4A-A764-60A704DCAAC3}" destId="{8AD8F38E-6439-5A40-B0B8-DD104183FB5D}" srcOrd="0" destOrd="0" presId="urn:microsoft.com/office/officeart/2005/8/layout/venn2"/>
    <dgm:cxn modelId="{C6FD248C-7537-5546-81A6-569A702A42D0}" type="presParOf" srcId="{58BB3DB2-DD31-1E4A-A764-60A704DCAAC3}" destId="{02DF12BA-4BDD-5649-A5CD-E4475667600F}" srcOrd="1" destOrd="0" presId="urn:microsoft.com/office/officeart/2005/8/layout/venn2"/>
    <dgm:cxn modelId="{74A7DC69-F253-394D-9509-47666489B7D4}" type="presParOf" srcId="{4BB3EB2B-5376-E745-9AAB-C6F4C09C329B}" destId="{8809636A-BBAB-DC4E-B06C-57DBF323F4D5}" srcOrd="1" destOrd="0" presId="urn:microsoft.com/office/officeart/2005/8/layout/venn2"/>
    <dgm:cxn modelId="{5B30F91A-758A-304C-A59F-E01E9CA082BD}" type="presParOf" srcId="{8809636A-BBAB-DC4E-B06C-57DBF323F4D5}" destId="{765AC3D0-DBD3-C741-8756-D6DCD61FD2F1}" srcOrd="0" destOrd="0" presId="urn:microsoft.com/office/officeart/2005/8/layout/venn2"/>
    <dgm:cxn modelId="{1B6D58BD-CD5A-294D-9E7A-43C9EE1AD527}" type="presParOf" srcId="{8809636A-BBAB-DC4E-B06C-57DBF323F4D5}" destId="{89E3F79A-F4C6-124E-993E-3B94EF206B55}" srcOrd="1" destOrd="0" presId="urn:microsoft.com/office/officeart/2005/8/layout/venn2"/>
    <dgm:cxn modelId="{E20C3BD4-B9D1-D04B-B7F3-39F58C9655FA}" type="presParOf" srcId="{4BB3EB2B-5376-E745-9AAB-C6F4C09C329B}" destId="{07FFAD15-3AC1-324D-88E9-33EB625B8D42}" srcOrd="2" destOrd="0" presId="urn:microsoft.com/office/officeart/2005/8/layout/venn2"/>
    <dgm:cxn modelId="{3C87CE1D-6575-BF46-B37E-75BC8FAB93CE}" type="presParOf" srcId="{07FFAD15-3AC1-324D-88E9-33EB625B8D42}" destId="{7ECD0EF2-F0C8-904C-9906-B1472527D381}" srcOrd="0" destOrd="0" presId="urn:microsoft.com/office/officeart/2005/8/layout/venn2"/>
    <dgm:cxn modelId="{3DBED0CC-2603-3E49-BBAB-CF2A9EDE8AFC}" type="presParOf" srcId="{07FFAD15-3AC1-324D-88E9-33EB625B8D42}" destId="{B6138F10-BC66-1147-A93D-439BBE443426}" srcOrd="1" destOrd="0" presId="urn:microsoft.com/office/officeart/2005/8/layout/venn2"/>
    <dgm:cxn modelId="{8FC8F38A-2BB3-3F44-B368-4F7EE6C1A42E}" type="presParOf" srcId="{4BB3EB2B-5376-E745-9AAB-C6F4C09C329B}" destId="{204D312F-C9CB-3B43-B74F-7B5DCF567110}" srcOrd="3" destOrd="0" presId="urn:microsoft.com/office/officeart/2005/8/layout/venn2"/>
    <dgm:cxn modelId="{AFB33844-7820-484A-997A-16869171E100}" type="presParOf" srcId="{204D312F-C9CB-3B43-B74F-7B5DCF567110}" destId="{4A9DE14E-1CD0-054A-B616-CADA6EB7C551}" srcOrd="0" destOrd="0" presId="urn:microsoft.com/office/officeart/2005/8/layout/venn2"/>
    <dgm:cxn modelId="{F8E34EBB-25D8-3946-8143-0078590E6CF5}" type="presParOf" srcId="{204D312F-C9CB-3B43-B74F-7B5DCF567110}" destId="{7A5832FC-4707-424B-8D45-BCE7C46734D5}" srcOrd="1" destOrd="0" presId="urn:microsoft.com/office/officeart/2005/8/layout/venn2"/>
    <dgm:cxn modelId="{5223D5F7-5225-D144-9EA8-0AFD44197D02}" type="presParOf" srcId="{4BB3EB2B-5376-E745-9AAB-C6F4C09C329B}" destId="{B8A4A75C-920E-3146-B760-237176D5B9EA}" srcOrd="4" destOrd="0" presId="urn:microsoft.com/office/officeart/2005/8/layout/venn2"/>
    <dgm:cxn modelId="{421DED3F-25F3-3F4C-BA57-D22754C2FBD4}" type="presParOf" srcId="{B8A4A75C-920E-3146-B760-237176D5B9EA}" destId="{4ECBA338-ECEA-9045-901F-047D55760D28}" srcOrd="0" destOrd="0" presId="urn:microsoft.com/office/officeart/2005/8/layout/venn2"/>
    <dgm:cxn modelId="{CD111C0A-D121-5E49-83A7-D07B96FCE90A}" type="presParOf" srcId="{B8A4A75C-920E-3146-B760-237176D5B9EA}" destId="{923D6AB9-107C-2448-8040-CD82F12F8B20}" srcOrd="1" destOrd="0" presId="urn:microsoft.com/office/officeart/2005/8/layout/venn2"/>
    <dgm:cxn modelId="{A1A051B5-72E6-4443-8C45-E94F9B60CEB2}" type="presParOf" srcId="{4BB3EB2B-5376-E745-9AAB-C6F4C09C329B}" destId="{1DCF070D-8EC8-49F9-ABE9-50E1DF94CDC0}" srcOrd="5" destOrd="0" presId="urn:microsoft.com/office/officeart/2005/8/layout/venn2"/>
    <dgm:cxn modelId="{DEF3EAEE-67C3-4C6B-A2FC-0E46DD19F8AA}" type="presParOf" srcId="{1DCF070D-8EC8-49F9-ABE9-50E1DF94CDC0}" destId="{7AA9BD79-CF1D-49DA-9B48-FD394B98ED54}" srcOrd="0" destOrd="0" presId="urn:microsoft.com/office/officeart/2005/8/layout/venn2"/>
    <dgm:cxn modelId="{4A101516-7FDF-4CB0-AF61-DA0022E1D8A9}" type="presParOf" srcId="{1DCF070D-8EC8-49F9-ABE9-50E1DF94CDC0}" destId="{FAC0CC2F-1DD2-4597-A212-6CF6A34593A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2C708-56CD-45A2-AD20-05D678E48D07}" type="doc">
      <dgm:prSet loTypeId="urn:microsoft.com/office/officeart/2005/8/layout/hierarchy3" loCatId="relationship" qsTypeId="urn:microsoft.com/office/officeart/2005/8/quickstyle/simple5" qsCatId="simple" csTypeId="urn:microsoft.com/office/officeart/2005/8/colors/colorful4" csCatId="colorful" phldr="1"/>
      <dgm:spPr/>
      <dgm:t>
        <a:bodyPr/>
        <a:lstStyle/>
        <a:p>
          <a:endParaRPr lang="cs-CZ"/>
        </a:p>
      </dgm:t>
    </dgm:pt>
    <dgm:pt modelId="{F3017DFE-5F97-433D-9D75-2693FE9205AC}">
      <dgm:prSet phldrT="[Text]"/>
      <dgm:spPr>
        <a:solidFill>
          <a:srgbClr val="4C76A0"/>
        </a:solidFill>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gm:spPr>
      <dgm:t>
        <a:bodyPr/>
        <a:lstStyle/>
        <a:p>
          <a:r>
            <a:rPr lang="en-GB" b="1" u="none" strike="noStrike">
              <a:latin typeface="Arial" panose="020B0604020202020204" pitchFamily="34" charset="0"/>
              <a:cs typeface="Arial" panose="020B0604020202020204" pitchFamily="34" charset="0"/>
            </a:rPr>
            <a:t>Czech Republic brand management</a:t>
          </a:r>
        </a:p>
      </dgm:t>
    </dgm:pt>
    <dgm:pt modelId="{1654F5D7-6AA5-4F0C-B5C1-E1262A411599}" type="parTrans" cxnId="{3A8F23F3-D45C-4846-8156-462B3C6D4146}">
      <dgm:prSet/>
      <dgm:spPr/>
      <dgm:t>
        <a:bodyPr/>
        <a:lstStyle/>
        <a:p>
          <a:endParaRPr lang="cs-CZ">
            <a:latin typeface="Arial" panose="020B0604020202020204" pitchFamily="34" charset="0"/>
            <a:cs typeface="Arial" panose="020B0604020202020204" pitchFamily="34" charset="0"/>
          </a:endParaRPr>
        </a:p>
      </dgm:t>
    </dgm:pt>
    <dgm:pt modelId="{3F6D52F7-DC74-4B0D-8C41-20E8DBD84383}" type="sibTrans" cxnId="{3A8F23F3-D45C-4846-8156-462B3C6D4146}">
      <dgm:prSet/>
      <dgm:spPr/>
      <dgm:t>
        <a:bodyPr/>
        <a:lstStyle/>
        <a:p>
          <a:endParaRPr lang="cs-CZ">
            <a:latin typeface="Arial" panose="020B0604020202020204" pitchFamily="34" charset="0"/>
            <a:cs typeface="Arial" panose="020B0604020202020204" pitchFamily="34" charset="0"/>
          </a:endParaRPr>
        </a:p>
      </dgm:t>
    </dgm:pt>
    <dgm:pt modelId="{532CCA8D-AE8F-4938-BF2B-8504ACCD0755}">
      <dgm:prSet phldrT="[Tex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pPr rtl="0"/>
          <a:r>
            <a:rPr lang="en-GB" b="0" i="0" u="none">
              <a:solidFill>
                <a:srgbClr val="003C78"/>
              </a:solidFill>
              <a:latin typeface="Arial"/>
              <a:cs typeface="Arial"/>
            </a:rPr>
            <a:t>Building a unified brand of the Czech Republic– unified branding and positioning </a:t>
          </a:r>
        </a:p>
      </dgm:t>
    </dgm:pt>
    <dgm:pt modelId="{79E9D736-B404-4D2D-9BCF-CBBC154D0C44}" type="parTrans" cxnId="{CCD6A2EF-603B-4A67-B07E-99B1E818D27F}">
      <dgm:prSet/>
      <dgm:spPr>
        <a:solidFill>
          <a:srgbClr val="003C78"/>
        </a:solidFill>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0F00195C-E23E-4CE5-BFAE-4304953AE00A}" type="sibTrans" cxnId="{CCD6A2EF-603B-4A67-B07E-99B1E818D27F}">
      <dgm:prSet/>
      <dgm:spPr/>
      <dgm:t>
        <a:bodyPr/>
        <a:lstStyle/>
        <a:p>
          <a:endParaRPr lang="cs-CZ">
            <a:latin typeface="Arial" panose="020B0604020202020204" pitchFamily="34" charset="0"/>
            <a:cs typeface="Arial" panose="020B0604020202020204" pitchFamily="34" charset="0"/>
          </a:endParaRPr>
        </a:p>
      </dgm:t>
    </dgm:pt>
    <dgm:pt modelId="{DF67C21F-A719-45BD-9C2A-5EC551E947A2}">
      <dgm:prSet phldrT="[Text]"/>
      <dgm:spPr>
        <a:solidFill>
          <a:srgbClr val="5480AB"/>
        </a:solidFill>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gm:spPr>
      <dgm:t>
        <a:bodyPr/>
        <a:lstStyle/>
        <a:p>
          <a:r>
            <a:rPr lang="en-GB" b="1" u="none" strike="noStrike">
              <a:latin typeface="Arial"/>
              <a:cs typeface="Arial"/>
            </a:rPr>
            <a:t>Effective CzechTourism</a:t>
          </a:r>
        </a:p>
      </dgm:t>
    </dgm:pt>
    <dgm:pt modelId="{CA1D1462-F0CB-4BA5-A8C4-34851216EB0F}" type="parTrans" cxnId="{9E485414-BCB9-4F5F-B3D8-B8FD4361BB34}">
      <dgm:prSet/>
      <dgm:spPr/>
      <dgm:t>
        <a:bodyPr/>
        <a:lstStyle/>
        <a:p>
          <a:endParaRPr lang="cs-CZ">
            <a:latin typeface="Arial" panose="020B0604020202020204" pitchFamily="34" charset="0"/>
            <a:cs typeface="Arial" panose="020B0604020202020204" pitchFamily="34" charset="0"/>
          </a:endParaRPr>
        </a:p>
      </dgm:t>
    </dgm:pt>
    <dgm:pt modelId="{6DFCE29E-0A6D-483C-BED7-75D02BFBA7F0}" type="sibTrans" cxnId="{9E485414-BCB9-4F5F-B3D8-B8FD4361BB34}">
      <dgm:prSet/>
      <dgm:spPr/>
      <dgm:t>
        <a:bodyPr/>
        <a:lstStyle/>
        <a:p>
          <a:endParaRPr lang="cs-CZ">
            <a:latin typeface="Arial" panose="020B0604020202020204" pitchFamily="34" charset="0"/>
            <a:cs typeface="Arial" panose="020B0604020202020204" pitchFamily="34" charset="0"/>
          </a:endParaRPr>
        </a:p>
      </dgm:t>
    </dgm:pt>
    <dgm:pt modelId="{CCEF95A7-791C-4D30-8DB3-5478704060B3}">
      <dgm:prSet phldrT="[Text]" custT="1">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sz="800" b="0" i="0" u="none">
              <a:solidFill>
                <a:srgbClr val="003C78"/>
              </a:solidFill>
              <a:latin typeface="Arial"/>
              <a:ea typeface="+mn-ea"/>
              <a:cs typeface="Arial"/>
            </a:rPr>
            <a:t>CzechTourism – a stable and attractive employer for a motivated team of professionals</a:t>
          </a:r>
        </a:p>
      </dgm:t>
    </dgm:pt>
    <dgm:pt modelId="{103C7C46-05B6-4B6C-B336-9C38AC3F1259}" type="parTrans" cxnId="{C0DCC3BE-E0A1-42E3-B1C2-800857385B9C}">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4FA9D812-28DB-4086-B401-119CF14F4B1F}" type="sibTrans" cxnId="{C0DCC3BE-E0A1-42E3-B1C2-800857385B9C}">
      <dgm:prSet/>
      <dgm:spPr/>
      <dgm:t>
        <a:bodyPr/>
        <a:lstStyle/>
        <a:p>
          <a:endParaRPr lang="cs-CZ">
            <a:latin typeface="Arial" panose="020B0604020202020204" pitchFamily="34" charset="0"/>
            <a:cs typeface="Arial" panose="020B0604020202020204" pitchFamily="34" charset="0"/>
          </a:endParaRPr>
        </a:p>
      </dgm:t>
    </dgm:pt>
    <dgm:pt modelId="{0E33E51A-895C-4836-98FE-BDB448747CF2}">
      <dgm:prSet phldrT="[Text]"/>
      <dgm:spPr>
        <a:solidFill>
          <a:srgbClr val="5C8AB7"/>
        </a:solidFill>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gm:spPr>
      <dgm:t>
        <a:bodyPr/>
        <a:lstStyle/>
        <a:p>
          <a:r>
            <a:rPr lang="en-GB" b="1" u="none" strike="noStrike">
              <a:latin typeface="Arial"/>
              <a:cs typeface="Arial"/>
            </a:rPr>
            <a:t>Effective support for entrepreneurs and regions</a:t>
          </a:r>
        </a:p>
      </dgm:t>
    </dgm:pt>
    <dgm:pt modelId="{9F6FE491-7B36-49BB-A163-C4723E07388F}" type="parTrans" cxnId="{A2633C27-155F-4A0E-B6F1-D33A8A07C1B2}">
      <dgm:prSet/>
      <dgm:spPr/>
      <dgm:t>
        <a:bodyPr/>
        <a:lstStyle/>
        <a:p>
          <a:endParaRPr lang="cs-CZ">
            <a:latin typeface="Arial" panose="020B0604020202020204" pitchFamily="34" charset="0"/>
            <a:cs typeface="Arial" panose="020B0604020202020204" pitchFamily="34" charset="0"/>
          </a:endParaRPr>
        </a:p>
      </dgm:t>
    </dgm:pt>
    <dgm:pt modelId="{086FADC6-D756-48CB-B66B-F54DECD75EEC}" type="sibTrans" cxnId="{A2633C27-155F-4A0E-B6F1-D33A8A07C1B2}">
      <dgm:prSet/>
      <dgm:spPr/>
      <dgm:t>
        <a:bodyPr/>
        <a:lstStyle/>
        <a:p>
          <a:endParaRPr lang="cs-CZ">
            <a:latin typeface="Arial" panose="020B0604020202020204" pitchFamily="34" charset="0"/>
            <a:cs typeface="Arial" panose="020B0604020202020204" pitchFamily="34" charset="0"/>
          </a:endParaRPr>
        </a:p>
      </dgm:t>
    </dgm:pt>
    <dgm:pt modelId="{A945A6C0-685E-469C-A295-DCABCCB7BF94}">
      <dgm:prSet phldrT="[Tex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pPr rtl="0"/>
          <a:r>
            <a:rPr lang="en-GB" b="0" i="0" u="none">
              <a:solidFill>
                <a:srgbClr val="003C78"/>
              </a:solidFill>
              <a:latin typeface="Arial"/>
              <a:cs typeface="Arial"/>
            </a:rPr>
            <a:t>Setting priorities</a:t>
          </a:r>
          <a:r>
            <a:rPr lang="en-GB">
              <a:solidFill>
                <a:srgbClr val="003C78"/>
              </a:solidFill>
              <a:latin typeface="Arial"/>
              <a:cs typeface="Arial"/>
            </a:rPr>
            <a:t> of CzechTourism activities</a:t>
          </a:r>
        </a:p>
      </dgm:t>
    </dgm:pt>
    <dgm:pt modelId="{D5B11340-C9CB-421B-AB11-AC9445EDFF30}" type="parTrans" cxnId="{435E543B-2051-4197-976E-7314B9747A15}">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9C3E913A-631C-4C88-B636-F3D4974967EF}" type="sibTrans" cxnId="{435E543B-2051-4197-976E-7314B9747A15}">
      <dgm:prSet/>
      <dgm:spPr/>
      <dgm:t>
        <a:bodyPr/>
        <a:lstStyle/>
        <a:p>
          <a:endParaRPr lang="cs-CZ">
            <a:latin typeface="Arial" panose="020B0604020202020204" pitchFamily="34" charset="0"/>
            <a:cs typeface="Arial" panose="020B0604020202020204" pitchFamily="34" charset="0"/>
          </a:endParaRPr>
        </a:p>
      </dgm:t>
    </dgm:pt>
    <dgm:pt modelId="{ABB11325-108E-4EB4-B786-1E7FBD7D9598}">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b="0" i="0" u="none">
              <a:solidFill>
                <a:srgbClr val="003C78"/>
              </a:solidFill>
              <a:latin typeface="Arial"/>
              <a:cs typeface="Arial"/>
            </a:rPr>
            <a:t>Strategic partnerships</a:t>
          </a:r>
        </a:p>
      </dgm:t>
    </dgm:pt>
    <dgm:pt modelId="{F386F559-1FDC-4BF8-BB7E-D4D089655E74}" type="parTrans" cxnId="{13F6A9D1-6228-43FF-870D-94CE86EC1919}">
      <dgm:prSet/>
      <dgm:spPr>
        <a:solidFill>
          <a:srgbClr val="003C78"/>
        </a:solidFill>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570C4167-5114-442F-BAB1-59BB558B34CB}" type="sibTrans" cxnId="{13F6A9D1-6228-43FF-870D-94CE86EC1919}">
      <dgm:prSet/>
      <dgm:spPr/>
      <dgm:t>
        <a:bodyPr/>
        <a:lstStyle/>
        <a:p>
          <a:endParaRPr lang="cs-CZ">
            <a:latin typeface="Arial" panose="020B0604020202020204" pitchFamily="34" charset="0"/>
            <a:cs typeface="Arial" panose="020B0604020202020204" pitchFamily="34" charset="0"/>
          </a:endParaRPr>
        </a:p>
      </dgm:t>
    </dgm:pt>
    <dgm:pt modelId="{0382D590-CE8D-48CD-A0D9-02DB38CD5DD6}">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pPr rtl="0"/>
          <a:r>
            <a:rPr lang="en-GB" b="0" i="0" u="none">
              <a:solidFill>
                <a:srgbClr val="003C78"/>
              </a:solidFill>
              <a:latin typeface="Arial"/>
              <a:cs typeface="Arial"/>
            </a:rPr>
            <a:t>Introduction of project management and agency transparency </a:t>
          </a:r>
        </a:p>
      </dgm:t>
    </dgm:pt>
    <dgm:pt modelId="{7922D5F3-F4D3-4209-95E3-CC0AAEB6E224}" type="parTrans" cxnId="{E9453D28-4FC8-4261-B3FF-3BBB6E7E2BC3}">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C0943B5F-3480-460C-B7BE-2D912BA1CD47}" type="sibTrans" cxnId="{E9453D28-4FC8-4261-B3FF-3BBB6E7E2BC3}">
      <dgm:prSet/>
      <dgm:spPr/>
      <dgm:t>
        <a:bodyPr/>
        <a:lstStyle/>
        <a:p>
          <a:endParaRPr lang="cs-CZ">
            <a:latin typeface="Arial" panose="020B0604020202020204" pitchFamily="34" charset="0"/>
            <a:cs typeface="Arial" panose="020B0604020202020204" pitchFamily="34" charset="0"/>
          </a:endParaRPr>
        </a:p>
      </dgm:t>
    </dgm:pt>
    <dgm:pt modelId="{098128E6-E7F1-4A2A-9778-B2A0BC509D36}">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b="0" i="0" u="none">
              <a:solidFill>
                <a:srgbClr val="003C78"/>
              </a:solidFill>
              <a:latin typeface="Arial"/>
              <a:cs typeface="Arial"/>
            </a:rPr>
            <a:t>Digitalization of the agency and related processes</a:t>
          </a:r>
        </a:p>
      </dgm:t>
    </dgm:pt>
    <dgm:pt modelId="{A0E9AB8D-9262-46AC-BB25-0370C327FDDF}" type="parTrans" cxnId="{C5CDFB68-B586-40EB-BD69-9BEFE96DDFE2}">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90A1589D-9DF2-4C55-BB8C-1DD090F5E646}" type="sibTrans" cxnId="{C5CDFB68-B586-40EB-BD69-9BEFE96DDFE2}">
      <dgm:prSet/>
      <dgm:spPr/>
      <dgm:t>
        <a:bodyPr/>
        <a:lstStyle/>
        <a:p>
          <a:endParaRPr lang="cs-CZ">
            <a:latin typeface="Arial" panose="020B0604020202020204" pitchFamily="34" charset="0"/>
            <a:cs typeface="Arial" panose="020B0604020202020204" pitchFamily="34" charset="0"/>
          </a:endParaRPr>
        </a:p>
      </dgm:t>
    </dgm:pt>
    <dgm:pt modelId="{BA74A1C7-1823-493E-B9CE-706C66FC0B1F}">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b="0" i="0" u="none">
              <a:solidFill>
                <a:srgbClr val="003C78"/>
              </a:solidFill>
              <a:latin typeface="Arial"/>
              <a:cs typeface="Arial"/>
            </a:rPr>
            <a:t>Support for innovations in tourism</a:t>
          </a:r>
        </a:p>
      </dgm:t>
    </dgm:pt>
    <dgm:pt modelId="{7B2877BE-4C90-4222-9A64-D607FCD0AF4C}" type="parTrans" cxnId="{671B1428-4A36-4C48-9BA0-9730E20A4B42}">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4400770B-5747-40B7-9947-CFE3D7E27D22}" type="sibTrans" cxnId="{671B1428-4A36-4C48-9BA0-9730E20A4B42}">
      <dgm:prSet/>
      <dgm:spPr/>
      <dgm:t>
        <a:bodyPr/>
        <a:lstStyle/>
        <a:p>
          <a:endParaRPr lang="cs-CZ">
            <a:latin typeface="Arial" panose="020B0604020202020204" pitchFamily="34" charset="0"/>
            <a:cs typeface="Arial" panose="020B0604020202020204" pitchFamily="34" charset="0"/>
          </a:endParaRPr>
        </a:p>
      </dgm:t>
    </dgm:pt>
    <dgm:pt modelId="{1798BD51-0F48-4906-946C-C3CB247034CB}">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b="0" i="0" u="none">
              <a:solidFill>
                <a:srgbClr val="003C78"/>
              </a:solidFill>
              <a:latin typeface="Arial"/>
              <a:cs typeface="Arial"/>
            </a:rPr>
            <a:t>Education and surveys in coordination with regions and entrepreneurs</a:t>
          </a:r>
        </a:p>
      </dgm:t>
    </dgm:pt>
    <dgm:pt modelId="{F8058EEF-5DDD-4494-8485-722FE763E272}" type="parTrans" cxnId="{0B68F3E2-2B72-44BD-911C-03F0BF74DA04}">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EA77864F-B906-4B3B-9030-C6AFA71BADDB}" type="sibTrans" cxnId="{0B68F3E2-2B72-44BD-911C-03F0BF74DA04}">
      <dgm:prSet/>
      <dgm:spPr/>
      <dgm:t>
        <a:bodyPr/>
        <a:lstStyle/>
        <a:p>
          <a:endParaRPr lang="cs-CZ">
            <a:latin typeface="Arial" panose="020B0604020202020204" pitchFamily="34" charset="0"/>
            <a:cs typeface="Arial" panose="020B0604020202020204" pitchFamily="34" charset="0"/>
          </a:endParaRPr>
        </a:p>
      </dgm:t>
    </dgm:pt>
    <dgm:pt modelId="{50FBF26F-ABB3-4305-BE91-2BD0034148FC}">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b="0" i="0" u="none">
              <a:solidFill>
                <a:srgbClr val="003C78"/>
              </a:solidFill>
              <a:latin typeface="Arial"/>
              <a:cs typeface="Arial"/>
            </a:rPr>
            <a:t>Strong network of representative offices abroad</a:t>
          </a:r>
        </a:p>
      </dgm:t>
    </dgm:pt>
    <dgm:pt modelId="{7927B099-AB52-469D-8140-93A26B45091C}" type="parTrans" cxnId="{C1336ADD-EFCA-45D6-8F5F-9ADDDA2CCD72}">
      <dgm:prSet/>
      <dgm:spPr>
        <a:ln>
          <a:solidFill>
            <a:srgbClr val="003C78"/>
          </a:solidFill>
        </a:ln>
      </dgm:spPr>
      <dgm:t>
        <a:bodyPr/>
        <a:lstStyle/>
        <a:p>
          <a:endParaRPr lang="cs-CZ"/>
        </a:p>
      </dgm:t>
    </dgm:pt>
    <dgm:pt modelId="{09842F30-4541-458A-B06C-2CCCC1281A48}" type="sibTrans" cxnId="{C1336ADD-EFCA-45D6-8F5F-9ADDDA2CCD72}">
      <dgm:prSet/>
      <dgm:spPr/>
      <dgm:t>
        <a:bodyPr/>
        <a:lstStyle/>
        <a:p>
          <a:endParaRPr lang="cs-CZ"/>
        </a:p>
      </dgm:t>
    </dgm:pt>
    <dgm:pt modelId="{1D2964C7-3A45-4C18-9F0A-9CD50DD59E85}" type="pres">
      <dgm:prSet presAssocID="{3592C708-56CD-45A2-AD20-05D678E48D07}" presName="diagram" presStyleCnt="0">
        <dgm:presLayoutVars>
          <dgm:chPref val="1"/>
          <dgm:dir/>
          <dgm:animOne val="branch"/>
          <dgm:animLvl val="lvl"/>
          <dgm:resizeHandles/>
        </dgm:presLayoutVars>
      </dgm:prSet>
      <dgm:spPr/>
    </dgm:pt>
    <dgm:pt modelId="{D136EE76-F276-4302-B97D-A63774F6315D}" type="pres">
      <dgm:prSet presAssocID="{F3017DFE-5F97-433D-9D75-2693FE9205AC}" presName="root" presStyleCnt="0"/>
      <dgm:spPr/>
    </dgm:pt>
    <dgm:pt modelId="{0C83BBB0-2D66-4570-8B0A-9FCEF95A99CB}" type="pres">
      <dgm:prSet presAssocID="{F3017DFE-5F97-433D-9D75-2693FE9205AC}" presName="rootComposite" presStyleCnt="0"/>
      <dgm:spPr/>
    </dgm:pt>
    <dgm:pt modelId="{DE974E22-CAAE-4147-8DF5-E62D6A99467B}" type="pres">
      <dgm:prSet presAssocID="{F3017DFE-5F97-433D-9D75-2693FE9205AC}" presName="rootText" presStyleLbl="node1" presStyleIdx="0" presStyleCnt="3"/>
      <dgm:spPr>
        <a:prstGeom prst="rect">
          <a:avLst/>
        </a:prstGeom>
      </dgm:spPr>
    </dgm:pt>
    <dgm:pt modelId="{536C8B34-7ECD-4F1A-A79C-F7722FC9EDD2}" type="pres">
      <dgm:prSet presAssocID="{F3017DFE-5F97-433D-9D75-2693FE9205AC}" presName="rootConnector" presStyleLbl="node1" presStyleIdx="0" presStyleCnt="3"/>
      <dgm:spPr/>
    </dgm:pt>
    <dgm:pt modelId="{AF194751-B478-463F-8855-609401997F3A}" type="pres">
      <dgm:prSet presAssocID="{F3017DFE-5F97-433D-9D75-2693FE9205AC}" presName="childShape" presStyleCnt="0"/>
      <dgm:spPr/>
    </dgm:pt>
    <dgm:pt modelId="{41107E4A-3711-4ECD-B79E-DDC921D1D791}" type="pres">
      <dgm:prSet presAssocID="{79E9D736-B404-4D2D-9BCF-CBBC154D0C44}" presName="Name13" presStyleLbl="parChTrans1D2" presStyleIdx="0" presStyleCnt="9"/>
      <dgm:spPr/>
    </dgm:pt>
    <dgm:pt modelId="{E6D6EAF3-B7CB-4D2F-89A0-A943D72E363C}" type="pres">
      <dgm:prSet presAssocID="{532CCA8D-AE8F-4938-BF2B-8504ACCD0755}" presName="childText" presStyleLbl="bgAcc1" presStyleIdx="0" presStyleCnt="9" custScaleX="107218">
        <dgm:presLayoutVars>
          <dgm:bulletEnabled val="1"/>
        </dgm:presLayoutVars>
      </dgm:prSet>
      <dgm:spPr>
        <a:prstGeom prst="rect">
          <a:avLst/>
        </a:prstGeom>
      </dgm:spPr>
    </dgm:pt>
    <dgm:pt modelId="{509A4B65-58C1-4D1A-A52D-70BC5316F828}" type="pres">
      <dgm:prSet presAssocID="{F386F559-1FDC-4BF8-BB7E-D4D089655E74}" presName="Name13" presStyleLbl="parChTrans1D2" presStyleIdx="1" presStyleCnt="9"/>
      <dgm:spPr/>
    </dgm:pt>
    <dgm:pt modelId="{B2073CE8-2BCE-4581-8DBE-E9259D6CB531}" type="pres">
      <dgm:prSet presAssocID="{ABB11325-108E-4EB4-B786-1E7FBD7D9598}" presName="childText" presStyleLbl="bgAcc1" presStyleIdx="1" presStyleCnt="9" custScaleX="106770">
        <dgm:presLayoutVars>
          <dgm:bulletEnabled val="1"/>
        </dgm:presLayoutVars>
      </dgm:prSet>
      <dgm:spPr>
        <a:prstGeom prst="rect">
          <a:avLst/>
        </a:prstGeom>
      </dgm:spPr>
    </dgm:pt>
    <dgm:pt modelId="{0F9BC46E-1DC0-4440-B9EB-612C8D092A67}" type="pres">
      <dgm:prSet presAssocID="{DF67C21F-A719-45BD-9C2A-5EC551E947A2}" presName="root" presStyleCnt="0"/>
      <dgm:spPr/>
    </dgm:pt>
    <dgm:pt modelId="{9CF1101E-15B0-4D15-9F9D-30996FF0723B}" type="pres">
      <dgm:prSet presAssocID="{DF67C21F-A719-45BD-9C2A-5EC551E947A2}" presName="rootComposite" presStyleCnt="0"/>
      <dgm:spPr/>
    </dgm:pt>
    <dgm:pt modelId="{DE8B1ADB-1440-4A41-ACA8-74D42BDBEC7D}" type="pres">
      <dgm:prSet presAssocID="{DF67C21F-A719-45BD-9C2A-5EC551E947A2}" presName="rootText" presStyleLbl="node1" presStyleIdx="1" presStyleCnt="3"/>
      <dgm:spPr>
        <a:prstGeom prst="rect">
          <a:avLst/>
        </a:prstGeom>
      </dgm:spPr>
    </dgm:pt>
    <dgm:pt modelId="{411A3524-4286-4186-BB0E-895342B200B9}" type="pres">
      <dgm:prSet presAssocID="{DF67C21F-A719-45BD-9C2A-5EC551E947A2}" presName="rootConnector" presStyleLbl="node1" presStyleIdx="1" presStyleCnt="3"/>
      <dgm:spPr/>
    </dgm:pt>
    <dgm:pt modelId="{7A83FD1F-CB16-47B0-899D-596915D7099A}" type="pres">
      <dgm:prSet presAssocID="{DF67C21F-A719-45BD-9C2A-5EC551E947A2}" presName="childShape" presStyleCnt="0"/>
      <dgm:spPr/>
    </dgm:pt>
    <dgm:pt modelId="{C55E37E1-6834-4175-BA15-C51B24D9C21F}" type="pres">
      <dgm:prSet presAssocID="{103C7C46-05B6-4B6C-B336-9C38AC3F1259}" presName="Name13" presStyleLbl="parChTrans1D2" presStyleIdx="2" presStyleCnt="9"/>
      <dgm:spPr/>
    </dgm:pt>
    <dgm:pt modelId="{F958D988-D540-4C66-B0FC-1EF2F5784D96}" type="pres">
      <dgm:prSet presAssocID="{CCEF95A7-791C-4D30-8DB3-5478704060B3}" presName="childText" presStyleLbl="bgAcc1" presStyleIdx="2" presStyleCnt="9">
        <dgm:presLayoutVars>
          <dgm:bulletEnabled val="1"/>
        </dgm:presLayoutVars>
      </dgm:prSet>
      <dgm:spPr>
        <a:prstGeom prst="rect">
          <a:avLst/>
        </a:prstGeom>
      </dgm:spPr>
    </dgm:pt>
    <dgm:pt modelId="{95A6BB27-F3DB-457F-A72C-C392AF97EE3F}" type="pres">
      <dgm:prSet presAssocID="{7922D5F3-F4D3-4209-95E3-CC0AAEB6E224}" presName="Name13" presStyleLbl="parChTrans1D2" presStyleIdx="3" presStyleCnt="9"/>
      <dgm:spPr/>
    </dgm:pt>
    <dgm:pt modelId="{DA5D0510-3705-4937-A57C-D98A0C5F8E11}" type="pres">
      <dgm:prSet presAssocID="{0382D590-CE8D-48CD-A0D9-02DB38CD5DD6}" presName="childText" presStyleLbl="bgAcc1" presStyleIdx="3" presStyleCnt="9">
        <dgm:presLayoutVars>
          <dgm:bulletEnabled val="1"/>
        </dgm:presLayoutVars>
      </dgm:prSet>
      <dgm:spPr>
        <a:prstGeom prst="rect">
          <a:avLst/>
        </a:prstGeom>
      </dgm:spPr>
    </dgm:pt>
    <dgm:pt modelId="{285E732C-D75C-48F7-AD7A-02539C4FF4F1}" type="pres">
      <dgm:prSet presAssocID="{A0E9AB8D-9262-46AC-BB25-0370C327FDDF}" presName="Name13" presStyleLbl="parChTrans1D2" presStyleIdx="4" presStyleCnt="9"/>
      <dgm:spPr/>
    </dgm:pt>
    <dgm:pt modelId="{F6CA60F7-AB8F-4560-9146-8B02A6C2DF23}" type="pres">
      <dgm:prSet presAssocID="{098128E6-E7F1-4A2A-9778-B2A0BC509D36}" presName="childText" presStyleLbl="bgAcc1" presStyleIdx="4" presStyleCnt="9">
        <dgm:presLayoutVars>
          <dgm:bulletEnabled val="1"/>
        </dgm:presLayoutVars>
      </dgm:prSet>
      <dgm:spPr>
        <a:prstGeom prst="rect">
          <a:avLst/>
        </a:prstGeom>
      </dgm:spPr>
    </dgm:pt>
    <dgm:pt modelId="{3AC3084E-4944-41E1-9B46-9842087D041D}" type="pres">
      <dgm:prSet presAssocID="{0E33E51A-895C-4836-98FE-BDB448747CF2}" presName="root" presStyleCnt="0"/>
      <dgm:spPr/>
    </dgm:pt>
    <dgm:pt modelId="{4C701B07-FBF6-4F17-81EC-DADB452E4C34}" type="pres">
      <dgm:prSet presAssocID="{0E33E51A-895C-4836-98FE-BDB448747CF2}" presName="rootComposite" presStyleCnt="0"/>
      <dgm:spPr/>
    </dgm:pt>
    <dgm:pt modelId="{F2999DA5-C96E-4282-9D8E-AD1BD8AF4074}" type="pres">
      <dgm:prSet presAssocID="{0E33E51A-895C-4836-98FE-BDB448747CF2}" presName="rootText" presStyleLbl="node1" presStyleIdx="2" presStyleCnt="3"/>
      <dgm:spPr>
        <a:prstGeom prst="rect">
          <a:avLst/>
        </a:prstGeom>
      </dgm:spPr>
    </dgm:pt>
    <dgm:pt modelId="{2D6F98D0-EBC6-46ED-958C-04095E6D4A78}" type="pres">
      <dgm:prSet presAssocID="{0E33E51A-895C-4836-98FE-BDB448747CF2}" presName="rootConnector" presStyleLbl="node1" presStyleIdx="2" presStyleCnt="3"/>
      <dgm:spPr/>
    </dgm:pt>
    <dgm:pt modelId="{8504485C-ECC9-495F-90FF-C3017089A45C}" type="pres">
      <dgm:prSet presAssocID="{0E33E51A-895C-4836-98FE-BDB448747CF2}" presName="childShape" presStyleCnt="0"/>
      <dgm:spPr/>
    </dgm:pt>
    <dgm:pt modelId="{16135F68-8C47-492C-8FAC-3A7D0D40C878}" type="pres">
      <dgm:prSet presAssocID="{D5B11340-C9CB-421B-AB11-AC9445EDFF30}" presName="Name13" presStyleLbl="parChTrans1D2" presStyleIdx="5" presStyleCnt="9"/>
      <dgm:spPr/>
    </dgm:pt>
    <dgm:pt modelId="{00BCE155-2039-45BF-A325-36F8768C8D4D}" type="pres">
      <dgm:prSet presAssocID="{A945A6C0-685E-469C-A295-DCABCCB7BF94}" presName="childText" presStyleLbl="bgAcc1" presStyleIdx="5" presStyleCnt="9">
        <dgm:presLayoutVars>
          <dgm:bulletEnabled val="1"/>
        </dgm:presLayoutVars>
      </dgm:prSet>
      <dgm:spPr>
        <a:prstGeom prst="rect">
          <a:avLst/>
        </a:prstGeom>
      </dgm:spPr>
    </dgm:pt>
    <dgm:pt modelId="{8809BEB1-7906-446E-8F56-BEB167A838D8}" type="pres">
      <dgm:prSet presAssocID="{7B2877BE-4C90-4222-9A64-D607FCD0AF4C}" presName="Name13" presStyleLbl="parChTrans1D2" presStyleIdx="6" presStyleCnt="9"/>
      <dgm:spPr/>
    </dgm:pt>
    <dgm:pt modelId="{BDB86D46-FEC9-4AF3-AF08-C084A735A785}" type="pres">
      <dgm:prSet presAssocID="{BA74A1C7-1823-493E-B9CE-706C66FC0B1F}" presName="childText" presStyleLbl="bgAcc1" presStyleIdx="6" presStyleCnt="9">
        <dgm:presLayoutVars>
          <dgm:bulletEnabled val="1"/>
        </dgm:presLayoutVars>
      </dgm:prSet>
      <dgm:spPr>
        <a:prstGeom prst="rect">
          <a:avLst/>
        </a:prstGeom>
      </dgm:spPr>
    </dgm:pt>
    <dgm:pt modelId="{506CB9F4-7971-47AC-94EC-5CFA49E02EE8}" type="pres">
      <dgm:prSet presAssocID="{F8058EEF-5DDD-4494-8485-722FE763E272}" presName="Name13" presStyleLbl="parChTrans1D2" presStyleIdx="7" presStyleCnt="9"/>
      <dgm:spPr/>
    </dgm:pt>
    <dgm:pt modelId="{2D61C9D3-4C11-49DC-A427-ACA57C76345D}" type="pres">
      <dgm:prSet presAssocID="{1798BD51-0F48-4906-946C-C3CB247034CB}" presName="childText" presStyleLbl="bgAcc1" presStyleIdx="7" presStyleCnt="9">
        <dgm:presLayoutVars>
          <dgm:bulletEnabled val="1"/>
        </dgm:presLayoutVars>
      </dgm:prSet>
      <dgm:spPr>
        <a:prstGeom prst="rect">
          <a:avLst/>
        </a:prstGeom>
      </dgm:spPr>
    </dgm:pt>
    <dgm:pt modelId="{6BE7A801-133F-498C-A5C9-050F83746183}" type="pres">
      <dgm:prSet presAssocID="{7927B099-AB52-469D-8140-93A26B45091C}" presName="Name13" presStyleLbl="parChTrans1D2" presStyleIdx="8" presStyleCnt="9"/>
      <dgm:spPr/>
    </dgm:pt>
    <dgm:pt modelId="{624B0922-D4F7-42B8-A616-FF06588B1577}" type="pres">
      <dgm:prSet presAssocID="{50FBF26F-ABB3-4305-BE91-2BD0034148FC}" presName="childText" presStyleLbl="bgAcc1" presStyleIdx="8" presStyleCnt="9">
        <dgm:presLayoutVars>
          <dgm:bulletEnabled val="1"/>
        </dgm:presLayoutVars>
      </dgm:prSet>
      <dgm:spPr>
        <a:prstGeom prst="rect">
          <a:avLst/>
        </a:prstGeom>
      </dgm:spPr>
    </dgm:pt>
  </dgm:ptLst>
  <dgm:cxnLst>
    <dgm:cxn modelId="{5AA8A408-3D16-4E85-8DF1-15D75E303B1C}" type="presOf" srcId="{103C7C46-05B6-4B6C-B336-9C38AC3F1259}" destId="{C55E37E1-6834-4175-BA15-C51B24D9C21F}" srcOrd="0" destOrd="0" presId="urn:microsoft.com/office/officeart/2005/8/layout/hierarchy3"/>
    <dgm:cxn modelId="{1454AA09-67EE-43E5-A19D-F990433AD88C}" type="presOf" srcId="{F3017DFE-5F97-433D-9D75-2693FE9205AC}" destId="{536C8B34-7ECD-4F1A-A79C-F7722FC9EDD2}" srcOrd="1" destOrd="0" presId="urn:microsoft.com/office/officeart/2005/8/layout/hierarchy3"/>
    <dgm:cxn modelId="{C7395012-DEFB-457D-AA2F-53CBF543B41D}" type="presOf" srcId="{0E33E51A-895C-4836-98FE-BDB448747CF2}" destId="{2D6F98D0-EBC6-46ED-958C-04095E6D4A78}" srcOrd="1" destOrd="0" presId="urn:microsoft.com/office/officeart/2005/8/layout/hierarchy3"/>
    <dgm:cxn modelId="{F0641313-9083-4E9F-B41B-71FCD98EEC73}" type="presOf" srcId="{0E33E51A-895C-4836-98FE-BDB448747CF2}" destId="{F2999DA5-C96E-4282-9D8E-AD1BD8AF4074}" srcOrd="0" destOrd="0" presId="urn:microsoft.com/office/officeart/2005/8/layout/hierarchy3"/>
    <dgm:cxn modelId="{6F4C6914-EDC8-4C56-A01C-D63C9699CA83}" type="presOf" srcId="{0382D590-CE8D-48CD-A0D9-02DB38CD5DD6}" destId="{DA5D0510-3705-4937-A57C-D98A0C5F8E11}" srcOrd="0" destOrd="0" presId="urn:microsoft.com/office/officeart/2005/8/layout/hierarchy3"/>
    <dgm:cxn modelId="{9E485414-BCB9-4F5F-B3D8-B8FD4361BB34}" srcId="{3592C708-56CD-45A2-AD20-05D678E48D07}" destId="{DF67C21F-A719-45BD-9C2A-5EC551E947A2}" srcOrd="1" destOrd="0" parTransId="{CA1D1462-F0CB-4BA5-A8C4-34851216EB0F}" sibTransId="{6DFCE29E-0A6D-483C-BED7-75D02BFBA7F0}"/>
    <dgm:cxn modelId="{81E1FE14-684D-49D7-B6EA-AE4AE57DB179}" type="presOf" srcId="{3592C708-56CD-45A2-AD20-05D678E48D07}" destId="{1D2964C7-3A45-4C18-9F0A-9CD50DD59E85}" srcOrd="0" destOrd="0" presId="urn:microsoft.com/office/officeart/2005/8/layout/hierarchy3"/>
    <dgm:cxn modelId="{60ED0B1B-F460-4370-AD50-8A32F29814E3}" type="presOf" srcId="{A0E9AB8D-9262-46AC-BB25-0370C327FDDF}" destId="{285E732C-D75C-48F7-AD7A-02539C4FF4F1}" srcOrd="0" destOrd="0" presId="urn:microsoft.com/office/officeart/2005/8/layout/hierarchy3"/>
    <dgm:cxn modelId="{E6A18323-7788-401E-9D88-7A9A203049DA}" type="presOf" srcId="{BA74A1C7-1823-493E-B9CE-706C66FC0B1F}" destId="{BDB86D46-FEC9-4AF3-AF08-C084A735A785}" srcOrd="0" destOrd="0" presId="urn:microsoft.com/office/officeart/2005/8/layout/hierarchy3"/>
    <dgm:cxn modelId="{A2633C27-155F-4A0E-B6F1-D33A8A07C1B2}" srcId="{3592C708-56CD-45A2-AD20-05D678E48D07}" destId="{0E33E51A-895C-4836-98FE-BDB448747CF2}" srcOrd="2" destOrd="0" parTransId="{9F6FE491-7B36-49BB-A163-C4723E07388F}" sibTransId="{086FADC6-D756-48CB-B66B-F54DECD75EEC}"/>
    <dgm:cxn modelId="{671B1428-4A36-4C48-9BA0-9730E20A4B42}" srcId="{0E33E51A-895C-4836-98FE-BDB448747CF2}" destId="{BA74A1C7-1823-493E-B9CE-706C66FC0B1F}" srcOrd="1" destOrd="0" parTransId="{7B2877BE-4C90-4222-9A64-D607FCD0AF4C}" sibTransId="{4400770B-5747-40B7-9947-CFE3D7E27D22}"/>
    <dgm:cxn modelId="{E9453D28-4FC8-4261-B3FF-3BBB6E7E2BC3}" srcId="{DF67C21F-A719-45BD-9C2A-5EC551E947A2}" destId="{0382D590-CE8D-48CD-A0D9-02DB38CD5DD6}" srcOrd="1" destOrd="0" parTransId="{7922D5F3-F4D3-4209-95E3-CC0AAEB6E224}" sibTransId="{C0943B5F-3480-460C-B7BE-2D912BA1CD47}"/>
    <dgm:cxn modelId="{03CF0729-63B4-4299-BE04-007409C86ADC}" type="presOf" srcId="{7B2877BE-4C90-4222-9A64-D607FCD0AF4C}" destId="{8809BEB1-7906-446E-8F56-BEB167A838D8}" srcOrd="0" destOrd="0" presId="urn:microsoft.com/office/officeart/2005/8/layout/hierarchy3"/>
    <dgm:cxn modelId="{0936A42F-FD8F-4686-94DD-39E54F13E64F}" type="presOf" srcId="{A945A6C0-685E-469C-A295-DCABCCB7BF94}" destId="{00BCE155-2039-45BF-A325-36F8768C8D4D}" srcOrd="0" destOrd="0" presId="urn:microsoft.com/office/officeart/2005/8/layout/hierarchy3"/>
    <dgm:cxn modelId="{2932F231-E3AE-421C-AE78-D4CAD18A850E}" type="presOf" srcId="{F8058EEF-5DDD-4494-8485-722FE763E272}" destId="{506CB9F4-7971-47AC-94EC-5CFA49E02EE8}" srcOrd="0" destOrd="0" presId="urn:microsoft.com/office/officeart/2005/8/layout/hierarchy3"/>
    <dgm:cxn modelId="{91866B32-2A64-49AA-8EC5-7B207DA0AB34}" type="presOf" srcId="{DF67C21F-A719-45BD-9C2A-5EC551E947A2}" destId="{411A3524-4286-4186-BB0E-895342B200B9}" srcOrd="1" destOrd="0" presId="urn:microsoft.com/office/officeart/2005/8/layout/hierarchy3"/>
    <dgm:cxn modelId="{29F6C737-9B3D-4AEB-96F2-3D352422E67B}" type="presOf" srcId="{7922D5F3-F4D3-4209-95E3-CC0AAEB6E224}" destId="{95A6BB27-F3DB-457F-A72C-C392AF97EE3F}" srcOrd="0" destOrd="0" presId="urn:microsoft.com/office/officeart/2005/8/layout/hierarchy3"/>
    <dgm:cxn modelId="{42D8513A-2985-4650-9315-6FAA1D39654C}" type="presOf" srcId="{F3017DFE-5F97-433D-9D75-2693FE9205AC}" destId="{DE974E22-CAAE-4147-8DF5-E62D6A99467B}" srcOrd="0" destOrd="0" presId="urn:microsoft.com/office/officeart/2005/8/layout/hierarchy3"/>
    <dgm:cxn modelId="{435E543B-2051-4197-976E-7314B9747A15}" srcId="{0E33E51A-895C-4836-98FE-BDB448747CF2}" destId="{A945A6C0-685E-469C-A295-DCABCCB7BF94}" srcOrd="0" destOrd="0" parTransId="{D5B11340-C9CB-421B-AB11-AC9445EDFF30}" sibTransId="{9C3E913A-631C-4C88-B636-F3D4974967EF}"/>
    <dgm:cxn modelId="{C5CDFB68-B586-40EB-BD69-9BEFE96DDFE2}" srcId="{DF67C21F-A719-45BD-9C2A-5EC551E947A2}" destId="{098128E6-E7F1-4A2A-9778-B2A0BC509D36}" srcOrd="2" destOrd="0" parTransId="{A0E9AB8D-9262-46AC-BB25-0370C327FDDF}" sibTransId="{90A1589D-9DF2-4C55-BB8C-1DD090F5E646}"/>
    <dgm:cxn modelId="{B486BB6B-4F4C-47E7-B260-8491D8471D8B}" type="presOf" srcId="{DF67C21F-A719-45BD-9C2A-5EC551E947A2}" destId="{DE8B1ADB-1440-4A41-ACA8-74D42BDBEC7D}" srcOrd="0" destOrd="0" presId="urn:microsoft.com/office/officeart/2005/8/layout/hierarchy3"/>
    <dgm:cxn modelId="{7BE30677-95C3-48D0-9E22-B1834F7BB83D}" type="presOf" srcId="{D5B11340-C9CB-421B-AB11-AC9445EDFF30}" destId="{16135F68-8C47-492C-8FAC-3A7D0D40C878}" srcOrd="0" destOrd="0" presId="urn:microsoft.com/office/officeart/2005/8/layout/hierarchy3"/>
    <dgm:cxn modelId="{A08F3558-CB1F-41D3-B69C-CBC38A6F6116}" type="presOf" srcId="{1798BD51-0F48-4906-946C-C3CB247034CB}" destId="{2D61C9D3-4C11-49DC-A427-ACA57C76345D}" srcOrd="0" destOrd="0" presId="urn:microsoft.com/office/officeart/2005/8/layout/hierarchy3"/>
    <dgm:cxn modelId="{C44C347E-6AD4-42CB-BBD9-51E96DA27741}" type="presOf" srcId="{F386F559-1FDC-4BF8-BB7E-D4D089655E74}" destId="{509A4B65-58C1-4D1A-A52D-70BC5316F828}" srcOrd="0" destOrd="0" presId="urn:microsoft.com/office/officeart/2005/8/layout/hierarchy3"/>
    <dgm:cxn modelId="{AC647688-9D04-452C-9304-D50811563E07}" type="presOf" srcId="{CCEF95A7-791C-4D30-8DB3-5478704060B3}" destId="{F958D988-D540-4C66-B0FC-1EF2F5784D96}" srcOrd="0" destOrd="0" presId="urn:microsoft.com/office/officeart/2005/8/layout/hierarchy3"/>
    <dgm:cxn modelId="{7F88C79A-1087-44CD-9EC5-8C0A0D6E2EFD}" type="presOf" srcId="{79E9D736-B404-4D2D-9BCF-CBBC154D0C44}" destId="{41107E4A-3711-4ECD-B79E-DDC921D1D791}" srcOrd="0" destOrd="0" presId="urn:microsoft.com/office/officeart/2005/8/layout/hierarchy3"/>
    <dgm:cxn modelId="{680903B4-87C5-4B85-8CCA-FBB1499DA5A1}" type="presOf" srcId="{7927B099-AB52-469D-8140-93A26B45091C}" destId="{6BE7A801-133F-498C-A5C9-050F83746183}" srcOrd="0" destOrd="0" presId="urn:microsoft.com/office/officeart/2005/8/layout/hierarchy3"/>
    <dgm:cxn modelId="{7B9FFDB9-7482-4E63-BA2B-2579B44A2CED}" type="presOf" srcId="{ABB11325-108E-4EB4-B786-1E7FBD7D9598}" destId="{B2073CE8-2BCE-4581-8DBE-E9259D6CB531}" srcOrd="0" destOrd="0" presId="urn:microsoft.com/office/officeart/2005/8/layout/hierarchy3"/>
    <dgm:cxn modelId="{2F3CDBBD-2DF5-4C51-923C-7D4716A4022C}" type="presOf" srcId="{50FBF26F-ABB3-4305-BE91-2BD0034148FC}" destId="{624B0922-D4F7-42B8-A616-FF06588B1577}" srcOrd="0" destOrd="0" presId="urn:microsoft.com/office/officeart/2005/8/layout/hierarchy3"/>
    <dgm:cxn modelId="{C0DCC3BE-E0A1-42E3-B1C2-800857385B9C}" srcId="{DF67C21F-A719-45BD-9C2A-5EC551E947A2}" destId="{CCEF95A7-791C-4D30-8DB3-5478704060B3}" srcOrd="0" destOrd="0" parTransId="{103C7C46-05B6-4B6C-B336-9C38AC3F1259}" sibTransId="{4FA9D812-28DB-4086-B401-119CF14F4B1F}"/>
    <dgm:cxn modelId="{6575B5C6-BEF8-4009-9C08-AC5E627BA623}" type="presOf" srcId="{532CCA8D-AE8F-4938-BF2B-8504ACCD0755}" destId="{E6D6EAF3-B7CB-4D2F-89A0-A943D72E363C}" srcOrd="0" destOrd="0" presId="urn:microsoft.com/office/officeart/2005/8/layout/hierarchy3"/>
    <dgm:cxn modelId="{13F6A9D1-6228-43FF-870D-94CE86EC1919}" srcId="{F3017DFE-5F97-433D-9D75-2693FE9205AC}" destId="{ABB11325-108E-4EB4-B786-1E7FBD7D9598}" srcOrd="1" destOrd="0" parTransId="{F386F559-1FDC-4BF8-BB7E-D4D089655E74}" sibTransId="{570C4167-5114-442F-BAB1-59BB558B34CB}"/>
    <dgm:cxn modelId="{C1336ADD-EFCA-45D6-8F5F-9ADDDA2CCD72}" srcId="{0E33E51A-895C-4836-98FE-BDB448747CF2}" destId="{50FBF26F-ABB3-4305-BE91-2BD0034148FC}" srcOrd="3" destOrd="0" parTransId="{7927B099-AB52-469D-8140-93A26B45091C}" sibTransId="{09842F30-4541-458A-B06C-2CCCC1281A48}"/>
    <dgm:cxn modelId="{0B68F3E2-2B72-44BD-911C-03F0BF74DA04}" srcId="{0E33E51A-895C-4836-98FE-BDB448747CF2}" destId="{1798BD51-0F48-4906-946C-C3CB247034CB}" srcOrd="2" destOrd="0" parTransId="{F8058EEF-5DDD-4494-8485-722FE763E272}" sibTransId="{EA77864F-B906-4B3B-9030-C6AFA71BADDB}"/>
    <dgm:cxn modelId="{CCD6A2EF-603B-4A67-B07E-99B1E818D27F}" srcId="{F3017DFE-5F97-433D-9D75-2693FE9205AC}" destId="{532CCA8D-AE8F-4938-BF2B-8504ACCD0755}" srcOrd="0" destOrd="0" parTransId="{79E9D736-B404-4D2D-9BCF-CBBC154D0C44}" sibTransId="{0F00195C-E23E-4CE5-BFAE-4304953AE00A}"/>
    <dgm:cxn modelId="{9CF976F1-8949-47E6-A4CA-C6AC43C77965}" type="presOf" srcId="{098128E6-E7F1-4A2A-9778-B2A0BC509D36}" destId="{F6CA60F7-AB8F-4560-9146-8B02A6C2DF23}" srcOrd="0" destOrd="0" presId="urn:microsoft.com/office/officeart/2005/8/layout/hierarchy3"/>
    <dgm:cxn modelId="{3A8F23F3-D45C-4846-8156-462B3C6D4146}" srcId="{3592C708-56CD-45A2-AD20-05D678E48D07}" destId="{F3017DFE-5F97-433D-9D75-2693FE9205AC}" srcOrd="0" destOrd="0" parTransId="{1654F5D7-6AA5-4F0C-B5C1-E1262A411599}" sibTransId="{3F6D52F7-DC74-4B0D-8C41-20E8DBD84383}"/>
    <dgm:cxn modelId="{53F243F4-C617-48B0-B5F2-FB2F7C101DA7}" type="presParOf" srcId="{1D2964C7-3A45-4C18-9F0A-9CD50DD59E85}" destId="{D136EE76-F276-4302-B97D-A63774F6315D}" srcOrd="0" destOrd="0" presId="urn:microsoft.com/office/officeart/2005/8/layout/hierarchy3"/>
    <dgm:cxn modelId="{FE9E4022-5294-4699-809F-8A35026F2335}" type="presParOf" srcId="{D136EE76-F276-4302-B97D-A63774F6315D}" destId="{0C83BBB0-2D66-4570-8B0A-9FCEF95A99CB}" srcOrd="0" destOrd="0" presId="urn:microsoft.com/office/officeart/2005/8/layout/hierarchy3"/>
    <dgm:cxn modelId="{08F8E49E-668B-434C-9B12-7EFD3AD1A756}" type="presParOf" srcId="{0C83BBB0-2D66-4570-8B0A-9FCEF95A99CB}" destId="{DE974E22-CAAE-4147-8DF5-E62D6A99467B}" srcOrd="0" destOrd="0" presId="urn:microsoft.com/office/officeart/2005/8/layout/hierarchy3"/>
    <dgm:cxn modelId="{C223E8E2-129D-4211-B509-1F08A844B0AC}" type="presParOf" srcId="{0C83BBB0-2D66-4570-8B0A-9FCEF95A99CB}" destId="{536C8B34-7ECD-4F1A-A79C-F7722FC9EDD2}" srcOrd="1" destOrd="0" presId="urn:microsoft.com/office/officeart/2005/8/layout/hierarchy3"/>
    <dgm:cxn modelId="{85DBA67B-EF3D-40A0-A27F-75BFB9216E5D}" type="presParOf" srcId="{D136EE76-F276-4302-B97D-A63774F6315D}" destId="{AF194751-B478-463F-8855-609401997F3A}" srcOrd="1" destOrd="0" presId="urn:microsoft.com/office/officeart/2005/8/layout/hierarchy3"/>
    <dgm:cxn modelId="{E3D9199F-1680-4E6A-94E1-280D39A605C5}" type="presParOf" srcId="{AF194751-B478-463F-8855-609401997F3A}" destId="{41107E4A-3711-4ECD-B79E-DDC921D1D791}" srcOrd="0" destOrd="0" presId="urn:microsoft.com/office/officeart/2005/8/layout/hierarchy3"/>
    <dgm:cxn modelId="{68C365BD-7565-45AB-B8B4-0ECCB875A649}" type="presParOf" srcId="{AF194751-B478-463F-8855-609401997F3A}" destId="{E6D6EAF3-B7CB-4D2F-89A0-A943D72E363C}" srcOrd="1" destOrd="0" presId="urn:microsoft.com/office/officeart/2005/8/layout/hierarchy3"/>
    <dgm:cxn modelId="{4F7309C6-C2BC-4806-9385-53F76453FBF1}" type="presParOf" srcId="{AF194751-B478-463F-8855-609401997F3A}" destId="{509A4B65-58C1-4D1A-A52D-70BC5316F828}" srcOrd="2" destOrd="0" presId="urn:microsoft.com/office/officeart/2005/8/layout/hierarchy3"/>
    <dgm:cxn modelId="{E304F531-D2F5-4033-B41F-056F58815E2E}" type="presParOf" srcId="{AF194751-B478-463F-8855-609401997F3A}" destId="{B2073CE8-2BCE-4581-8DBE-E9259D6CB531}" srcOrd="3" destOrd="0" presId="urn:microsoft.com/office/officeart/2005/8/layout/hierarchy3"/>
    <dgm:cxn modelId="{520DE801-0414-40AA-8B2B-A589FDD93935}" type="presParOf" srcId="{1D2964C7-3A45-4C18-9F0A-9CD50DD59E85}" destId="{0F9BC46E-1DC0-4440-B9EB-612C8D092A67}" srcOrd="1" destOrd="0" presId="urn:microsoft.com/office/officeart/2005/8/layout/hierarchy3"/>
    <dgm:cxn modelId="{63D6D2D1-4B33-45FA-B9EF-EA2E9DA6EB4A}" type="presParOf" srcId="{0F9BC46E-1DC0-4440-B9EB-612C8D092A67}" destId="{9CF1101E-15B0-4D15-9F9D-30996FF0723B}" srcOrd="0" destOrd="0" presId="urn:microsoft.com/office/officeart/2005/8/layout/hierarchy3"/>
    <dgm:cxn modelId="{A3BD4D92-3062-4877-AA20-502C8224FA11}" type="presParOf" srcId="{9CF1101E-15B0-4D15-9F9D-30996FF0723B}" destId="{DE8B1ADB-1440-4A41-ACA8-74D42BDBEC7D}" srcOrd="0" destOrd="0" presId="urn:microsoft.com/office/officeart/2005/8/layout/hierarchy3"/>
    <dgm:cxn modelId="{08B7DD91-505C-4384-8F78-AA17E6258C4E}" type="presParOf" srcId="{9CF1101E-15B0-4D15-9F9D-30996FF0723B}" destId="{411A3524-4286-4186-BB0E-895342B200B9}" srcOrd="1" destOrd="0" presId="urn:microsoft.com/office/officeart/2005/8/layout/hierarchy3"/>
    <dgm:cxn modelId="{0F8D2F62-BB58-430A-8849-1F70F25B6B09}" type="presParOf" srcId="{0F9BC46E-1DC0-4440-B9EB-612C8D092A67}" destId="{7A83FD1F-CB16-47B0-899D-596915D7099A}" srcOrd="1" destOrd="0" presId="urn:microsoft.com/office/officeart/2005/8/layout/hierarchy3"/>
    <dgm:cxn modelId="{33DDD846-95CF-4375-92A3-1502446408BF}" type="presParOf" srcId="{7A83FD1F-CB16-47B0-899D-596915D7099A}" destId="{C55E37E1-6834-4175-BA15-C51B24D9C21F}" srcOrd="0" destOrd="0" presId="urn:microsoft.com/office/officeart/2005/8/layout/hierarchy3"/>
    <dgm:cxn modelId="{EEE87239-50F1-41B4-881E-DB00FC91F2ED}" type="presParOf" srcId="{7A83FD1F-CB16-47B0-899D-596915D7099A}" destId="{F958D988-D540-4C66-B0FC-1EF2F5784D96}" srcOrd="1" destOrd="0" presId="urn:microsoft.com/office/officeart/2005/8/layout/hierarchy3"/>
    <dgm:cxn modelId="{8FB8D9C5-7EB5-47B6-869A-BB40612BDC92}" type="presParOf" srcId="{7A83FD1F-CB16-47B0-899D-596915D7099A}" destId="{95A6BB27-F3DB-457F-A72C-C392AF97EE3F}" srcOrd="2" destOrd="0" presId="urn:microsoft.com/office/officeart/2005/8/layout/hierarchy3"/>
    <dgm:cxn modelId="{7FCEF318-B14A-4D38-8A05-C1ADA03F592A}" type="presParOf" srcId="{7A83FD1F-CB16-47B0-899D-596915D7099A}" destId="{DA5D0510-3705-4937-A57C-D98A0C5F8E11}" srcOrd="3" destOrd="0" presId="urn:microsoft.com/office/officeart/2005/8/layout/hierarchy3"/>
    <dgm:cxn modelId="{0FA61717-75DB-4A3D-978C-786005FB4BA6}" type="presParOf" srcId="{7A83FD1F-CB16-47B0-899D-596915D7099A}" destId="{285E732C-D75C-48F7-AD7A-02539C4FF4F1}" srcOrd="4" destOrd="0" presId="urn:microsoft.com/office/officeart/2005/8/layout/hierarchy3"/>
    <dgm:cxn modelId="{425C28BB-C662-4E39-87EC-8E0B69B6CE7D}" type="presParOf" srcId="{7A83FD1F-CB16-47B0-899D-596915D7099A}" destId="{F6CA60F7-AB8F-4560-9146-8B02A6C2DF23}" srcOrd="5" destOrd="0" presId="urn:microsoft.com/office/officeart/2005/8/layout/hierarchy3"/>
    <dgm:cxn modelId="{452F0ACC-EDFB-4B43-8097-380DACEC3DAE}" type="presParOf" srcId="{1D2964C7-3A45-4C18-9F0A-9CD50DD59E85}" destId="{3AC3084E-4944-41E1-9B46-9842087D041D}" srcOrd="2" destOrd="0" presId="urn:microsoft.com/office/officeart/2005/8/layout/hierarchy3"/>
    <dgm:cxn modelId="{6AC519D7-C097-4E2A-817F-A3E298B85961}" type="presParOf" srcId="{3AC3084E-4944-41E1-9B46-9842087D041D}" destId="{4C701B07-FBF6-4F17-81EC-DADB452E4C34}" srcOrd="0" destOrd="0" presId="urn:microsoft.com/office/officeart/2005/8/layout/hierarchy3"/>
    <dgm:cxn modelId="{E11B3F7E-1AE5-43CA-A087-53A9C0A80B08}" type="presParOf" srcId="{4C701B07-FBF6-4F17-81EC-DADB452E4C34}" destId="{F2999DA5-C96E-4282-9D8E-AD1BD8AF4074}" srcOrd="0" destOrd="0" presId="urn:microsoft.com/office/officeart/2005/8/layout/hierarchy3"/>
    <dgm:cxn modelId="{4240A9A5-0A72-4013-AF60-EDD84983F6F2}" type="presParOf" srcId="{4C701B07-FBF6-4F17-81EC-DADB452E4C34}" destId="{2D6F98D0-EBC6-46ED-958C-04095E6D4A78}" srcOrd="1" destOrd="0" presId="urn:microsoft.com/office/officeart/2005/8/layout/hierarchy3"/>
    <dgm:cxn modelId="{9EBEDDC6-3CAB-4738-BA21-32DB06F93A6D}" type="presParOf" srcId="{3AC3084E-4944-41E1-9B46-9842087D041D}" destId="{8504485C-ECC9-495F-90FF-C3017089A45C}" srcOrd="1" destOrd="0" presId="urn:microsoft.com/office/officeart/2005/8/layout/hierarchy3"/>
    <dgm:cxn modelId="{8319C7F3-4577-4BA1-9ED7-CACD1477C8CA}" type="presParOf" srcId="{8504485C-ECC9-495F-90FF-C3017089A45C}" destId="{16135F68-8C47-492C-8FAC-3A7D0D40C878}" srcOrd="0" destOrd="0" presId="urn:microsoft.com/office/officeart/2005/8/layout/hierarchy3"/>
    <dgm:cxn modelId="{B870827A-C0A6-4E4E-8256-CC22C32CCB73}" type="presParOf" srcId="{8504485C-ECC9-495F-90FF-C3017089A45C}" destId="{00BCE155-2039-45BF-A325-36F8768C8D4D}" srcOrd="1" destOrd="0" presId="urn:microsoft.com/office/officeart/2005/8/layout/hierarchy3"/>
    <dgm:cxn modelId="{F2DD9C1A-0798-4E4C-9FF9-A208F9C7CD59}" type="presParOf" srcId="{8504485C-ECC9-495F-90FF-C3017089A45C}" destId="{8809BEB1-7906-446E-8F56-BEB167A838D8}" srcOrd="2" destOrd="0" presId="urn:microsoft.com/office/officeart/2005/8/layout/hierarchy3"/>
    <dgm:cxn modelId="{1CBC4E55-CB6C-407D-BEA3-1AC1396B5229}" type="presParOf" srcId="{8504485C-ECC9-495F-90FF-C3017089A45C}" destId="{BDB86D46-FEC9-4AF3-AF08-C084A735A785}" srcOrd="3" destOrd="0" presId="urn:microsoft.com/office/officeart/2005/8/layout/hierarchy3"/>
    <dgm:cxn modelId="{292FE7D6-D98C-4888-B552-91B9FB307621}" type="presParOf" srcId="{8504485C-ECC9-495F-90FF-C3017089A45C}" destId="{506CB9F4-7971-47AC-94EC-5CFA49E02EE8}" srcOrd="4" destOrd="0" presId="urn:microsoft.com/office/officeart/2005/8/layout/hierarchy3"/>
    <dgm:cxn modelId="{A34A3AC9-08DB-4A7E-AD25-336C39987EC7}" type="presParOf" srcId="{8504485C-ECC9-495F-90FF-C3017089A45C}" destId="{2D61C9D3-4C11-49DC-A427-ACA57C76345D}" srcOrd="5" destOrd="0" presId="urn:microsoft.com/office/officeart/2005/8/layout/hierarchy3"/>
    <dgm:cxn modelId="{BC71FDF0-E06A-4059-901D-698ED4BE5FAA}" type="presParOf" srcId="{8504485C-ECC9-495F-90FF-C3017089A45C}" destId="{6BE7A801-133F-498C-A5C9-050F83746183}" srcOrd="6" destOrd="0" presId="urn:microsoft.com/office/officeart/2005/8/layout/hierarchy3"/>
    <dgm:cxn modelId="{53DFCD39-D8BA-43E8-9922-C8917594021F}" type="presParOf" srcId="{8504485C-ECC9-495F-90FF-C3017089A45C}" destId="{624B0922-D4F7-42B8-A616-FF06588B157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92C708-56CD-45A2-AD20-05D678E48D07}" type="doc">
      <dgm:prSet loTypeId="urn:microsoft.com/office/officeart/2005/8/layout/hierarchy3" loCatId="relationship" qsTypeId="urn:microsoft.com/office/officeart/2005/8/quickstyle/simple5" qsCatId="simple" csTypeId="urn:microsoft.com/office/officeart/2005/8/colors/colorful4" csCatId="colorful" phldr="1"/>
      <dgm:spPr/>
      <dgm:t>
        <a:bodyPr/>
        <a:lstStyle/>
        <a:p>
          <a:endParaRPr lang="cs-CZ"/>
        </a:p>
      </dgm:t>
    </dgm:pt>
    <dgm:pt modelId="{F3017DFE-5F97-433D-9D75-2693FE9205AC}">
      <dgm:prSet phldrT="[Text]" custT="1">
        <dgm:style>
          <a:lnRef idx="2">
            <a:schemeClr val="dk1"/>
          </a:lnRef>
          <a:fillRef idx="1">
            <a:schemeClr val="lt1"/>
          </a:fillRef>
          <a:effectRef idx="0">
            <a:schemeClr val="dk1"/>
          </a:effectRef>
          <a:fontRef idx="minor">
            <a:schemeClr val="dk1"/>
          </a:fontRef>
        </dgm:style>
      </dgm:prSet>
      <dgm:spPr>
        <a:solidFill>
          <a:srgbClr val="5C8AB7"/>
        </a:solidFill>
        <a:ln>
          <a:noFill/>
        </a:ln>
      </dgm:spPr>
      <dgm:t>
        <a:bodyPr/>
        <a:lstStyle/>
        <a:p>
          <a:r>
            <a:rPr lang="en-GB" sz="1100" b="1" u="none" strike="noStrike">
              <a:solidFill>
                <a:schemeClr val="bg1"/>
              </a:solidFill>
              <a:latin typeface="Arial" panose="020B0604020202020204" pitchFamily="34" charset="0"/>
              <a:cs typeface="Arial" panose="020B0604020202020204" pitchFamily="34" charset="0"/>
            </a:rPr>
            <a:t>Digitalization of the tourism offer</a:t>
          </a:r>
        </a:p>
      </dgm:t>
    </dgm:pt>
    <dgm:pt modelId="{1654F5D7-6AA5-4F0C-B5C1-E1262A411599}" type="parTrans" cxnId="{3A8F23F3-D45C-4846-8156-462B3C6D4146}">
      <dgm:prSet/>
      <dgm:spPr/>
      <dgm:t>
        <a:bodyPr/>
        <a:lstStyle/>
        <a:p>
          <a:endParaRPr lang="cs-CZ">
            <a:latin typeface="Arial" panose="020B0604020202020204" pitchFamily="34" charset="0"/>
            <a:cs typeface="Arial" panose="020B0604020202020204" pitchFamily="34" charset="0"/>
          </a:endParaRPr>
        </a:p>
      </dgm:t>
    </dgm:pt>
    <dgm:pt modelId="{3F6D52F7-DC74-4B0D-8C41-20E8DBD84383}" type="sibTrans" cxnId="{3A8F23F3-D45C-4846-8156-462B3C6D4146}">
      <dgm:prSet/>
      <dgm:spPr/>
      <dgm:t>
        <a:bodyPr/>
        <a:lstStyle/>
        <a:p>
          <a:endParaRPr lang="cs-CZ">
            <a:latin typeface="Arial" panose="020B0604020202020204" pitchFamily="34" charset="0"/>
            <a:cs typeface="Arial" panose="020B0604020202020204" pitchFamily="34" charset="0"/>
          </a:endParaRPr>
        </a:p>
      </dgm:t>
    </dgm:pt>
    <dgm:pt modelId="{532CCA8D-AE8F-4938-BF2B-8504ACCD0755}">
      <dgm:prSet phldrT="[Tex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pPr rtl="0"/>
          <a:r>
            <a:rPr lang="en-GB" b="0" i="0" u="none">
              <a:solidFill>
                <a:srgbClr val="003C78"/>
              </a:solidFill>
              <a:latin typeface="Arial" panose="020B0604020202020204" pitchFamily="34" charset="0"/>
              <a:cs typeface="Arial" panose="020B0604020202020204" pitchFamily="34" charset="0"/>
            </a:rPr>
            <a:t>Use of the digitalization potential for making visitor management more effective</a:t>
          </a:r>
        </a:p>
      </dgm:t>
    </dgm:pt>
    <dgm:pt modelId="{79E9D736-B404-4D2D-9BCF-CBBC154D0C44}" type="parTrans" cxnId="{CCD6A2EF-603B-4A67-B07E-99B1E818D27F}">
      <dgm:prSet/>
      <dgm:spPr>
        <a:solidFill>
          <a:srgbClr val="003C78"/>
        </a:solidFill>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0F00195C-E23E-4CE5-BFAE-4304953AE00A}" type="sibTrans" cxnId="{CCD6A2EF-603B-4A67-B07E-99B1E818D27F}">
      <dgm:prSet/>
      <dgm:spPr/>
      <dgm:t>
        <a:bodyPr/>
        <a:lstStyle/>
        <a:p>
          <a:endParaRPr lang="cs-CZ">
            <a:latin typeface="Arial" panose="020B0604020202020204" pitchFamily="34" charset="0"/>
            <a:cs typeface="Arial" panose="020B0604020202020204" pitchFamily="34" charset="0"/>
          </a:endParaRPr>
        </a:p>
      </dgm:t>
    </dgm:pt>
    <dgm:pt modelId="{DF67C21F-A719-45BD-9C2A-5EC551E947A2}">
      <dgm:prSet phldrT="[Text]" custT="1"/>
      <dgm:spPr>
        <a:solidFill>
          <a:srgbClr val="5480AB"/>
        </a:solidFill>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gm:spPr>
      <dgm:t>
        <a:bodyPr/>
        <a:lstStyle/>
        <a:p>
          <a:r>
            <a:rPr lang="en-GB" sz="1100" b="1" u="none" strike="noStrike">
              <a:latin typeface="Arial" panose="020B0604020202020204" pitchFamily="34" charset="0"/>
              <a:cs typeface="Arial" panose="020B0604020202020204" pitchFamily="34" charset="0"/>
            </a:rPr>
            <a:t>Effective destination management</a:t>
          </a:r>
        </a:p>
      </dgm:t>
    </dgm:pt>
    <dgm:pt modelId="{CA1D1462-F0CB-4BA5-A8C4-34851216EB0F}" type="parTrans" cxnId="{9E485414-BCB9-4F5F-B3D8-B8FD4361BB34}">
      <dgm:prSet/>
      <dgm:spPr/>
      <dgm:t>
        <a:bodyPr/>
        <a:lstStyle/>
        <a:p>
          <a:endParaRPr lang="cs-CZ">
            <a:latin typeface="Arial" panose="020B0604020202020204" pitchFamily="34" charset="0"/>
            <a:cs typeface="Arial" panose="020B0604020202020204" pitchFamily="34" charset="0"/>
          </a:endParaRPr>
        </a:p>
      </dgm:t>
    </dgm:pt>
    <dgm:pt modelId="{6DFCE29E-0A6D-483C-BED7-75D02BFBA7F0}" type="sibTrans" cxnId="{9E485414-BCB9-4F5F-B3D8-B8FD4361BB34}">
      <dgm:prSet/>
      <dgm:spPr/>
      <dgm:t>
        <a:bodyPr/>
        <a:lstStyle/>
        <a:p>
          <a:endParaRPr lang="cs-CZ">
            <a:latin typeface="Arial" panose="020B0604020202020204" pitchFamily="34" charset="0"/>
            <a:cs typeface="Arial" panose="020B0604020202020204" pitchFamily="34" charset="0"/>
          </a:endParaRPr>
        </a:p>
      </dgm:t>
    </dgm:pt>
    <dgm:pt modelId="{CCEF95A7-791C-4D30-8DB3-5478704060B3}">
      <dgm:prSet phldrT="[Text]" custT="1">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sz="1000">
              <a:solidFill>
                <a:srgbClr val="003C78"/>
              </a:solidFill>
              <a:latin typeface="Arial" panose="020B0604020202020204" pitchFamily="34" charset="0"/>
              <a:cs typeface="Arial" panose="020B0604020202020204" pitchFamily="34" charset="0"/>
            </a:rPr>
            <a:t>Sustainable tourism in the destination</a:t>
          </a:r>
        </a:p>
      </dgm:t>
    </dgm:pt>
    <dgm:pt modelId="{103C7C46-05B6-4B6C-B336-9C38AC3F1259}" type="parTrans" cxnId="{C0DCC3BE-E0A1-42E3-B1C2-800857385B9C}">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4FA9D812-28DB-4086-B401-119CF14F4B1F}" type="sibTrans" cxnId="{C0DCC3BE-E0A1-42E3-B1C2-800857385B9C}">
      <dgm:prSet/>
      <dgm:spPr/>
      <dgm:t>
        <a:bodyPr/>
        <a:lstStyle/>
        <a:p>
          <a:endParaRPr lang="cs-CZ">
            <a:latin typeface="Arial" panose="020B0604020202020204" pitchFamily="34" charset="0"/>
            <a:cs typeface="Arial" panose="020B0604020202020204" pitchFamily="34" charset="0"/>
          </a:endParaRPr>
        </a:p>
      </dgm:t>
    </dgm:pt>
    <dgm:pt modelId="{0E33E51A-895C-4836-98FE-BDB448747CF2}">
      <dgm:prSet phldrT="[Text]" custT="1"/>
      <dgm:spPr>
        <a:solidFill>
          <a:srgbClr val="5C8AB7"/>
        </a:solidFill>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gm:spPr>
      <dgm:t>
        <a:bodyPr/>
        <a:lstStyle/>
        <a:p>
          <a:r>
            <a:rPr lang="cs-CZ" sz="1100" b="1" u="none" strike="noStrike" dirty="0" err="1">
              <a:latin typeface="Arial" panose="020B0604020202020204" pitchFamily="34" charset="0"/>
              <a:cs typeface="Arial" panose="020B0604020202020204" pitchFamily="34" charset="0"/>
            </a:rPr>
            <a:t>Maximizing</a:t>
          </a:r>
          <a:r>
            <a:rPr lang="cs-CZ" sz="1100" b="1" u="none" strike="noStrike" dirty="0">
              <a:latin typeface="Arial" panose="020B0604020202020204" pitchFamily="34" charset="0"/>
              <a:cs typeface="Arial" panose="020B0604020202020204" pitchFamily="34" charset="0"/>
            </a:rPr>
            <a:t> </a:t>
          </a:r>
          <a:r>
            <a:rPr lang="cs-CZ" sz="1100" b="1" u="none" strike="noStrike" dirty="0" err="1">
              <a:latin typeface="Arial" panose="020B0604020202020204" pitchFamily="34" charset="0"/>
              <a:cs typeface="Arial" panose="020B0604020202020204" pitchFamily="34" charset="0"/>
            </a:rPr>
            <a:t>visitor</a:t>
          </a:r>
          <a:r>
            <a:rPr lang="cs-CZ" sz="1100" b="1" u="none" strike="noStrike" dirty="0">
              <a:latin typeface="Arial" panose="020B0604020202020204" pitchFamily="34" charset="0"/>
              <a:cs typeface="Arial" panose="020B0604020202020204" pitchFamily="34" charset="0"/>
            </a:rPr>
            <a:t> </a:t>
          </a:r>
          <a:r>
            <a:rPr lang="cs-CZ" sz="1100" b="1" u="none" strike="noStrike" dirty="0" err="1">
              <a:latin typeface="Arial" panose="020B0604020202020204" pitchFamily="34" charset="0"/>
              <a:cs typeface="Arial" panose="020B0604020202020204" pitchFamily="34" charset="0"/>
            </a:rPr>
            <a:t>experience</a:t>
          </a:r>
          <a:endParaRPr lang="en-GB" sz="1100" b="1" u="none" strike="noStrike" dirty="0">
            <a:latin typeface="Arial" panose="020B0604020202020204" pitchFamily="34" charset="0"/>
            <a:cs typeface="Arial" panose="020B0604020202020204" pitchFamily="34" charset="0"/>
          </a:endParaRPr>
        </a:p>
      </dgm:t>
    </dgm:pt>
    <dgm:pt modelId="{9F6FE491-7B36-49BB-A163-C4723E07388F}" type="parTrans" cxnId="{A2633C27-155F-4A0E-B6F1-D33A8A07C1B2}">
      <dgm:prSet/>
      <dgm:spPr/>
      <dgm:t>
        <a:bodyPr/>
        <a:lstStyle/>
        <a:p>
          <a:endParaRPr lang="cs-CZ">
            <a:latin typeface="Arial" panose="020B0604020202020204" pitchFamily="34" charset="0"/>
            <a:cs typeface="Arial" panose="020B0604020202020204" pitchFamily="34" charset="0"/>
          </a:endParaRPr>
        </a:p>
      </dgm:t>
    </dgm:pt>
    <dgm:pt modelId="{086FADC6-D756-48CB-B66B-F54DECD75EEC}" type="sibTrans" cxnId="{A2633C27-155F-4A0E-B6F1-D33A8A07C1B2}">
      <dgm:prSet/>
      <dgm:spPr/>
      <dgm:t>
        <a:bodyPr/>
        <a:lstStyle/>
        <a:p>
          <a:endParaRPr lang="cs-CZ">
            <a:latin typeface="Arial" panose="020B0604020202020204" pitchFamily="34" charset="0"/>
            <a:cs typeface="Arial" panose="020B0604020202020204" pitchFamily="34" charset="0"/>
          </a:endParaRPr>
        </a:p>
      </dgm:t>
    </dgm:pt>
    <dgm:pt modelId="{A945A6C0-685E-469C-A295-DCABCCB7BF94}">
      <dgm:prSet phldrT="[Tex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pPr rtl="0"/>
          <a:r>
            <a:rPr lang="en-GB" b="0" i="0" u="none">
              <a:solidFill>
                <a:srgbClr val="003C78"/>
              </a:solidFill>
              <a:latin typeface="Arial" panose="020B0604020202020204" pitchFamily="34" charset="0"/>
              <a:cs typeface="Arial" panose="020B0604020202020204" pitchFamily="34" charset="0"/>
            </a:rPr>
            <a:t>Service quality improvement</a:t>
          </a:r>
        </a:p>
      </dgm:t>
    </dgm:pt>
    <dgm:pt modelId="{D5B11340-C9CB-421B-AB11-AC9445EDFF30}" type="parTrans" cxnId="{435E543B-2051-4197-976E-7314B9747A15}">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9C3E913A-631C-4C88-B636-F3D4974967EF}" type="sibTrans" cxnId="{435E543B-2051-4197-976E-7314B9747A15}">
      <dgm:prSet/>
      <dgm:spPr/>
      <dgm:t>
        <a:bodyPr/>
        <a:lstStyle/>
        <a:p>
          <a:endParaRPr lang="cs-CZ">
            <a:latin typeface="Arial" panose="020B0604020202020204" pitchFamily="34" charset="0"/>
            <a:cs typeface="Arial" panose="020B0604020202020204" pitchFamily="34" charset="0"/>
          </a:endParaRPr>
        </a:p>
      </dgm:t>
    </dgm:pt>
    <dgm:pt modelId="{ABB11325-108E-4EB4-B786-1E7FBD7D9598}">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b="0" i="0" u="none">
              <a:solidFill>
                <a:srgbClr val="003C78"/>
              </a:solidFill>
              <a:latin typeface="Arial" panose="020B0604020202020204" pitchFamily="34" charset="0"/>
              <a:cs typeface="Arial" panose="020B0604020202020204" pitchFamily="34" charset="0"/>
            </a:rPr>
            <a:t>Online presentation of the destination</a:t>
          </a:r>
        </a:p>
      </dgm:t>
    </dgm:pt>
    <dgm:pt modelId="{F386F559-1FDC-4BF8-BB7E-D4D089655E74}" type="parTrans" cxnId="{13F6A9D1-6228-43FF-870D-94CE86EC1919}">
      <dgm:prSet/>
      <dgm:spPr>
        <a:solidFill>
          <a:srgbClr val="003C78"/>
        </a:solidFill>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570C4167-5114-442F-BAB1-59BB558B34CB}" type="sibTrans" cxnId="{13F6A9D1-6228-43FF-870D-94CE86EC1919}">
      <dgm:prSet/>
      <dgm:spPr/>
      <dgm:t>
        <a:bodyPr/>
        <a:lstStyle/>
        <a:p>
          <a:endParaRPr lang="cs-CZ">
            <a:latin typeface="Arial" panose="020B0604020202020204" pitchFamily="34" charset="0"/>
            <a:cs typeface="Arial" panose="020B0604020202020204" pitchFamily="34" charset="0"/>
          </a:endParaRPr>
        </a:p>
      </dgm:t>
    </dgm:pt>
    <dgm:pt modelId="{0382D590-CE8D-48CD-A0D9-02DB38CD5DD6}">
      <dgm:prSet custT="1">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pPr rtl="0"/>
          <a:r>
            <a:rPr lang="en-GB" sz="1000" b="0" i="0" u="none">
              <a:solidFill>
                <a:srgbClr val="003C78"/>
              </a:solidFill>
              <a:latin typeface="Arial" panose="020B0604020202020204" pitchFamily="34" charset="0"/>
              <a:ea typeface="+mn-ea"/>
              <a:cs typeface="Arial" panose="020B0604020202020204" pitchFamily="34" charset="0"/>
            </a:rPr>
            <a:t>Assistance and support in preparation of an exclusive offer in regions</a:t>
          </a:r>
        </a:p>
      </dgm:t>
    </dgm:pt>
    <dgm:pt modelId="{7922D5F3-F4D3-4209-95E3-CC0AAEB6E224}" type="parTrans" cxnId="{E9453D28-4FC8-4261-B3FF-3BBB6E7E2BC3}">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C0943B5F-3480-460C-B7BE-2D912BA1CD47}" type="sibTrans" cxnId="{E9453D28-4FC8-4261-B3FF-3BBB6E7E2BC3}">
      <dgm:prSet/>
      <dgm:spPr/>
      <dgm:t>
        <a:bodyPr/>
        <a:lstStyle/>
        <a:p>
          <a:endParaRPr lang="cs-CZ">
            <a:latin typeface="Arial" panose="020B0604020202020204" pitchFamily="34" charset="0"/>
            <a:cs typeface="Arial" panose="020B0604020202020204" pitchFamily="34" charset="0"/>
          </a:endParaRPr>
        </a:p>
      </dgm:t>
    </dgm:pt>
    <dgm:pt modelId="{098128E6-E7F1-4A2A-9778-B2A0BC509D36}">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a:solidFill>
                <a:srgbClr val="003C78"/>
              </a:solidFill>
              <a:latin typeface="Arial" panose="020B0604020202020204" pitchFamily="34" charset="0"/>
              <a:ea typeface="+mn-ea"/>
              <a:cs typeface="Arial" panose="020B0604020202020204" pitchFamily="34" charset="0"/>
            </a:rPr>
            <a:t>Targeted effective marketing</a:t>
          </a:r>
        </a:p>
      </dgm:t>
    </dgm:pt>
    <dgm:pt modelId="{A0E9AB8D-9262-46AC-BB25-0370C327FDDF}" type="parTrans" cxnId="{C5CDFB68-B586-40EB-BD69-9BEFE96DDFE2}">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90A1589D-9DF2-4C55-BB8C-1DD090F5E646}" type="sibTrans" cxnId="{C5CDFB68-B586-40EB-BD69-9BEFE96DDFE2}">
      <dgm:prSet/>
      <dgm:spPr/>
      <dgm:t>
        <a:bodyPr/>
        <a:lstStyle/>
        <a:p>
          <a:endParaRPr lang="cs-CZ">
            <a:latin typeface="Arial" panose="020B0604020202020204" pitchFamily="34" charset="0"/>
            <a:cs typeface="Arial" panose="020B0604020202020204" pitchFamily="34" charset="0"/>
          </a:endParaRPr>
        </a:p>
      </dgm:t>
    </dgm:pt>
    <dgm:pt modelId="{BA74A1C7-1823-493E-B9CE-706C66FC0B1F}">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cs-CZ" b="0" i="0" u="none" dirty="0" err="1">
              <a:solidFill>
                <a:srgbClr val="003C78"/>
              </a:solidFill>
              <a:latin typeface="Arial" panose="020B0604020202020204" pitchFamily="34" charset="0"/>
              <a:cs typeface="Arial" panose="020B0604020202020204" pitchFamily="34" charset="0"/>
            </a:rPr>
            <a:t>Accessible</a:t>
          </a:r>
          <a:r>
            <a:rPr lang="cs-CZ" b="0" i="0" u="none" dirty="0">
              <a:solidFill>
                <a:srgbClr val="003C78"/>
              </a:solidFill>
              <a:latin typeface="Arial" panose="020B0604020202020204" pitchFamily="34" charset="0"/>
              <a:cs typeface="Arial" panose="020B0604020202020204" pitchFamily="34" charset="0"/>
            </a:rPr>
            <a:t> </a:t>
          </a:r>
          <a:r>
            <a:rPr lang="cs-CZ" b="0" i="0" u="none" dirty="0" err="1">
              <a:solidFill>
                <a:srgbClr val="003C78"/>
              </a:solidFill>
              <a:latin typeface="Arial" panose="020B0604020202020204" pitchFamily="34" charset="0"/>
              <a:cs typeface="Arial" panose="020B0604020202020204" pitchFamily="34" charset="0"/>
            </a:rPr>
            <a:t>tourism</a:t>
          </a:r>
          <a:endParaRPr lang="en-GB" b="0" i="0" u="none" dirty="0">
            <a:solidFill>
              <a:srgbClr val="003C78"/>
            </a:solidFill>
            <a:latin typeface="Arial" panose="020B0604020202020204" pitchFamily="34" charset="0"/>
            <a:cs typeface="Arial" panose="020B0604020202020204" pitchFamily="34" charset="0"/>
          </a:endParaRPr>
        </a:p>
      </dgm:t>
    </dgm:pt>
    <dgm:pt modelId="{7B2877BE-4C90-4222-9A64-D607FCD0AF4C}" type="parTrans" cxnId="{671B1428-4A36-4C48-9BA0-9730E20A4B42}">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4400770B-5747-40B7-9947-CFE3D7E27D22}" type="sibTrans" cxnId="{671B1428-4A36-4C48-9BA0-9730E20A4B42}">
      <dgm:prSet/>
      <dgm:spPr/>
      <dgm:t>
        <a:bodyPr/>
        <a:lstStyle/>
        <a:p>
          <a:endParaRPr lang="cs-CZ">
            <a:latin typeface="Arial" panose="020B0604020202020204" pitchFamily="34" charset="0"/>
            <a:cs typeface="Arial" panose="020B0604020202020204" pitchFamily="34" charset="0"/>
          </a:endParaRPr>
        </a:p>
      </dgm:t>
    </dgm:pt>
    <dgm:pt modelId="{1798BD51-0F48-4906-946C-C3CB247034CB}">
      <dgm:prSet>
        <dgm:style>
          <a:lnRef idx="2">
            <a:schemeClr val="dk1"/>
          </a:lnRef>
          <a:fillRef idx="1">
            <a:schemeClr val="lt1"/>
          </a:fillRef>
          <a:effectRef idx="0">
            <a:schemeClr val="dk1"/>
          </a:effectRef>
          <a:fontRef idx="minor">
            <a:schemeClr val="dk1"/>
          </a:fontRef>
        </dgm:style>
      </dgm:prSet>
      <dgm:spPr>
        <a:ln w="12700">
          <a:solidFill>
            <a:srgbClr val="003C78"/>
          </a:solidFill>
        </a:ln>
      </dgm:spPr>
      <dgm:t>
        <a:bodyPr/>
        <a:lstStyle/>
        <a:p>
          <a:r>
            <a:rPr lang="en-GB" b="0" i="0" u="none">
              <a:solidFill>
                <a:srgbClr val="003C78"/>
              </a:solidFill>
              <a:latin typeface="Arial" panose="020B0604020202020204" pitchFamily="34" charset="0"/>
              <a:cs typeface="Arial" panose="020B0604020202020204" pitchFamily="34" charset="0"/>
            </a:rPr>
            <a:t>Tourism experience manager</a:t>
          </a:r>
        </a:p>
      </dgm:t>
    </dgm:pt>
    <dgm:pt modelId="{F8058EEF-5DDD-4494-8485-722FE763E272}" type="parTrans" cxnId="{0B68F3E2-2B72-44BD-911C-03F0BF74DA04}">
      <dgm:prSet/>
      <dgm:spPr>
        <a:ln>
          <a:solidFill>
            <a:srgbClr val="003C78"/>
          </a:solidFill>
        </a:ln>
      </dgm:spPr>
      <dgm:t>
        <a:bodyPr/>
        <a:lstStyle/>
        <a:p>
          <a:endParaRPr lang="cs-CZ">
            <a:latin typeface="Arial" panose="020B0604020202020204" pitchFamily="34" charset="0"/>
            <a:cs typeface="Arial" panose="020B0604020202020204" pitchFamily="34" charset="0"/>
          </a:endParaRPr>
        </a:p>
      </dgm:t>
    </dgm:pt>
    <dgm:pt modelId="{EA77864F-B906-4B3B-9030-C6AFA71BADDB}" type="sibTrans" cxnId="{0B68F3E2-2B72-44BD-911C-03F0BF74DA04}">
      <dgm:prSet/>
      <dgm:spPr/>
      <dgm:t>
        <a:bodyPr/>
        <a:lstStyle/>
        <a:p>
          <a:endParaRPr lang="cs-CZ">
            <a:latin typeface="Arial" panose="020B0604020202020204" pitchFamily="34" charset="0"/>
            <a:cs typeface="Arial" panose="020B0604020202020204" pitchFamily="34" charset="0"/>
          </a:endParaRPr>
        </a:p>
      </dgm:t>
    </dgm:pt>
    <dgm:pt modelId="{1D2964C7-3A45-4C18-9F0A-9CD50DD59E85}" type="pres">
      <dgm:prSet presAssocID="{3592C708-56CD-45A2-AD20-05D678E48D07}" presName="diagram" presStyleCnt="0">
        <dgm:presLayoutVars>
          <dgm:chPref val="1"/>
          <dgm:dir/>
          <dgm:animOne val="branch"/>
          <dgm:animLvl val="lvl"/>
          <dgm:resizeHandles/>
        </dgm:presLayoutVars>
      </dgm:prSet>
      <dgm:spPr/>
    </dgm:pt>
    <dgm:pt modelId="{D136EE76-F276-4302-B97D-A63774F6315D}" type="pres">
      <dgm:prSet presAssocID="{F3017DFE-5F97-433D-9D75-2693FE9205AC}" presName="root" presStyleCnt="0"/>
      <dgm:spPr/>
    </dgm:pt>
    <dgm:pt modelId="{0C83BBB0-2D66-4570-8B0A-9FCEF95A99CB}" type="pres">
      <dgm:prSet presAssocID="{F3017DFE-5F97-433D-9D75-2693FE9205AC}" presName="rootComposite" presStyleCnt="0"/>
      <dgm:spPr/>
    </dgm:pt>
    <dgm:pt modelId="{DE974E22-CAAE-4147-8DF5-E62D6A99467B}" type="pres">
      <dgm:prSet presAssocID="{F3017DFE-5F97-433D-9D75-2693FE9205AC}" presName="rootText" presStyleLbl="node1" presStyleIdx="0" presStyleCnt="3"/>
      <dgm:spPr>
        <a:prstGeom prst="rect">
          <a:avLst/>
        </a:prstGeom>
      </dgm:spPr>
    </dgm:pt>
    <dgm:pt modelId="{536C8B34-7ECD-4F1A-A79C-F7722FC9EDD2}" type="pres">
      <dgm:prSet presAssocID="{F3017DFE-5F97-433D-9D75-2693FE9205AC}" presName="rootConnector" presStyleLbl="node1" presStyleIdx="0" presStyleCnt="3"/>
      <dgm:spPr/>
    </dgm:pt>
    <dgm:pt modelId="{AF194751-B478-463F-8855-609401997F3A}" type="pres">
      <dgm:prSet presAssocID="{F3017DFE-5F97-433D-9D75-2693FE9205AC}" presName="childShape" presStyleCnt="0"/>
      <dgm:spPr/>
    </dgm:pt>
    <dgm:pt modelId="{41107E4A-3711-4ECD-B79E-DDC921D1D791}" type="pres">
      <dgm:prSet presAssocID="{79E9D736-B404-4D2D-9BCF-CBBC154D0C44}" presName="Name13" presStyleLbl="parChTrans1D2" presStyleIdx="0" presStyleCnt="8"/>
      <dgm:spPr/>
    </dgm:pt>
    <dgm:pt modelId="{E6D6EAF3-B7CB-4D2F-89A0-A943D72E363C}" type="pres">
      <dgm:prSet presAssocID="{532CCA8D-AE8F-4938-BF2B-8504ACCD0755}" presName="childText" presStyleLbl="bgAcc1" presStyleIdx="0" presStyleCnt="8" custScaleX="104282">
        <dgm:presLayoutVars>
          <dgm:bulletEnabled val="1"/>
        </dgm:presLayoutVars>
      </dgm:prSet>
      <dgm:spPr>
        <a:prstGeom prst="rect">
          <a:avLst/>
        </a:prstGeom>
      </dgm:spPr>
    </dgm:pt>
    <dgm:pt modelId="{509A4B65-58C1-4D1A-A52D-70BC5316F828}" type="pres">
      <dgm:prSet presAssocID="{F386F559-1FDC-4BF8-BB7E-D4D089655E74}" presName="Name13" presStyleLbl="parChTrans1D2" presStyleIdx="1" presStyleCnt="8"/>
      <dgm:spPr/>
    </dgm:pt>
    <dgm:pt modelId="{B2073CE8-2BCE-4581-8DBE-E9259D6CB531}" type="pres">
      <dgm:prSet presAssocID="{ABB11325-108E-4EB4-B786-1E7FBD7D9598}" presName="childText" presStyleLbl="bgAcc1" presStyleIdx="1" presStyleCnt="8" custScaleX="105646">
        <dgm:presLayoutVars>
          <dgm:bulletEnabled val="1"/>
        </dgm:presLayoutVars>
      </dgm:prSet>
      <dgm:spPr>
        <a:prstGeom prst="rect">
          <a:avLst/>
        </a:prstGeom>
      </dgm:spPr>
    </dgm:pt>
    <dgm:pt modelId="{0F9BC46E-1DC0-4440-B9EB-612C8D092A67}" type="pres">
      <dgm:prSet presAssocID="{DF67C21F-A719-45BD-9C2A-5EC551E947A2}" presName="root" presStyleCnt="0"/>
      <dgm:spPr/>
    </dgm:pt>
    <dgm:pt modelId="{9CF1101E-15B0-4D15-9F9D-30996FF0723B}" type="pres">
      <dgm:prSet presAssocID="{DF67C21F-A719-45BD-9C2A-5EC551E947A2}" presName="rootComposite" presStyleCnt="0"/>
      <dgm:spPr/>
    </dgm:pt>
    <dgm:pt modelId="{DE8B1ADB-1440-4A41-ACA8-74D42BDBEC7D}" type="pres">
      <dgm:prSet presAssocID="{DF67C21F-A719-45BD-9C2A-5EC551E947A2}" presName="rootText" presStyleLbl="node1" presStyleIdx="1" presStyleCnt="3"/>
      <dgm:spPr>
        <a:prstGeom prst="rect">
          <a:avLst/>
        </a:prstGeom>
      </dgm:spPr>
    </dgm:pt>
    <dgm:pt modelId="{411A3524-4286-4186-BB0E-895342B200B9}" type="pres">
      <dgm:prSet presAssocID="{DF67C21F-A719-45BD-9C2A-5EC551E947A2}" presName="rootConnector" presStyleLbl="node1" presStyleIdx="1" presStyleCnt="3"/>
      <dgm:spPr/>
    </dgm:pt>
    <dgm:pt modelId="{7A83FD1F-CB16-47B0-899D-596915D7099A}" type="pres">
      <dgm:prSet presAssocID="{DF67C21F-A719-45BD-9C2A-5EC551E947A2}" presName="childShape" presStyleCnt="0"/>
      <dgm:spPr/>
    </dgm:pt>
    <dgm:pt modelId="{C55E37E1-6834-4175-BA15-C51B24D9C21F}" type="pres">
      <dgm:prSet presAssocID="{103C7C46-05B6-4B6C-B336-9C38AC3F1259}" presName="Name13" presStyleLbl="parChTrans1D2" presStyleIdx="2" presStyleCnt="8"/>
      <dgm:spPr/>
    </dgm:pt>
    <dgm:pt modelId="{F958D988-D540-4C66-B0FC-1EF2F5784D96}" type="pres">
      <dgm:prSet presAssocID="{CCEF95A7-791C-4D30-8DB3-5478704060B3}" presName="childText" presStyleLbl="bgAcc1" presStyleIdx="2" presStyleCnt="8">
        <dgm:presLayoutVars>
          <dgm:bulletEnabled val="1"/>
        </dgm:presLayoutVars>
      </dgm:prSet>
      <dgm:spPr>
        <a:prstGeom prst="rect">
          <a:avLst/>
        </a:prstGeom>
      </dgm:spPr>
    </dgm:pt>
    <dgm:pt modelId="{95A6BB27-F3DB-457F-A72C-C392AF97EE3F}" type="pres">
      <dgm:prSet presAssocID="{7922D5F3-F4D3-4209-95E3-CC0AAEB6E224}" presName="Name13" presStyleLbl="parChTrans1D2" presStyleIdx="3" presStyleCnt="8"/>
      <dgm:spPr/>
    </dgm:pt>
    <dgm:pt modelId="{DA5D0510-3705-4937-A57C-D98A0C5F8E11}" type="pres">
      <dgm:prSet presAssocID="{0382D590-CE8D-48CD-A0D9-02DB38CD5DD6}" presName="childText" presStyleLbl="bgAcc1" presStyleIdx="3" presStyleCnt="8">
        <dgm:presLayoutVars>
          <dgm:bulletEnabled val="1"/>
        </dgm:presLayoutVars>
      </dgm:prSet>
      <dgm:spPr>
        <a:prstGeom prst="rect">
          <a:avLst/>
        </a:prstGeom>
      </dgm:spPr>
    </dgm:pt>
    <dgm:pt modelId="{285E732C-D75C-48F7-AD7A-02539C4FF4F1}" type="pres">
      <dgm:prSet presAssocID="{A0E9AB8D-9262-46AC-BB25-0370C327FDDF}" presName="Name13" presStyleLbl="parChTrans1D2" presStyleIdx="4" presStyleCnt="8"/>
      <dgm:spPr/>
    </dgm:pt>
    <dgm:pt modelId="{F6CA60F7-AB8F-4560-9146-8B02A6C2DF23}" type="pres">
      <dgm:prSet presAssocID="{098128E6-E7F1-4A2A-9778-B2A0BC509D36}" presName="childText" presStyleLbl="bgAcc1" presStyleIdx="4" presStyleCnt="8">
        <dgm:presLayoutVars>
          <dgm:bulletEnabled val="1"/>
        </dgm:presLayoutVars>
      </dgm:prSet>
      <dgm:spPr>
        <a:prstGeom prst="rect">
          <a:avLst/>
        </a:prstGeom>
      </dgm:spPr>
    </dgm:pt>
    <dgm:pt modelId="{3AC3084E-4944-41E1-9B46-9842087D041D}" type="pres">
      <dgm:prSet presAssocID="{0E33E51A-895C-4836-98FE-BDB448747CF2}" presName="root" presStyleCnt="0"/>
      <dgm:spPr/>
    </dgm:pt>
    <dgm:pt modelId="{4C701B07-FBF6-4F17-81EC-DADB452E4C34}" type="pres">
      <dgm:prSet presAssocID="{0E33E51A-895C-4836-98FE-BDB448747CF2}" presName="rootComposite" presStyleCnt="0"/>
      <dgm:spPr/>
    </dgm:pt>
    <dgm:pt modelId="{F2999DA5-C96E-4282-9D8E-AD1BD8AF4074}" type="pres">
      <dgm:prSet presAssocID="{0E33E51A-895C-4836-98FE-BDB448747CF2}" presName="rootText" presStyleLbl="node1" presStyleIdx="2" presStyleCnt="3"/>
      <dgm:spPr>
        <a:prstGeom prst="rect">
          <a:avLst/>
        </a:prstGeom>
      </dgm:spPr>
    </dgm:pt>
    <dgm:pt modelId="{2D6F98D0-EBC6-46ED-958C-04095E6D4A78}" type="pres">
      <dgm:prSet presAssocID="{0E33E51A-895C-4836-98FE-BDB448747CF2}" presName="rootConnector" presStyleLbl="node1" presStyleIdx="2" presStyleCnt="3"/>
      <dgm:spPr/>
    </dgm:pt>
    <dgm:pt modelId="{8504485C-ECC9-495F-90FF-C3017089A45C}" type="pres">
      <dgm:prSet presAssocID="{0E33E51A-895C-4836-98FE-BDB448747CF2}" presName="childShape" presStyleCnt="0"/>
      <dgm:spPr/>
    </dgm:pt>
    <dgm:pt modelId="{16135F68-8C47-492C-8FAC-3A7D0D40C878}" type="pres">
      <dgm:prSet presAssocID="{D5B11340-C9CB-421B-AB11-AC9445EDFF30}" presName="Name13" presStyleLbl="parChTrans1D2" presStyleIdx="5" presStyleCnt="8"/>
      <dgm:spPr/>
    </dgm:pt>
    <dgm:pt modelId="{00BCE155-2039-45BF-A325-36F8768C8D4D}" type="pres">
      <dgm:prSet presAssocID="{A945A6C0-685E-469C-A295-DCABCCB7BF94}" presName="childText" presStyleLbl="bgAcc1" presStyleIdx="5" presStyleCnt="8">
        <dgm:presLayoutVars>
          <dgm:bulletEnabled val="1"/>
        </dgm:presLayoutVars>
      </dgm:prSet>
      <dgm:spPr>
        <a:prstGeom prst="rect">
          <a:avLst/>
        </a:prstGeom>
      </dgm:spPr>
    </dgm:pt>
    <dgm:pt modelId="{8809BEB1-7906-446E-8F56-BEB167A838D8}" type="pres">
      <dgm:prSet presAssocID="{7B2877BE-4C90-4222-9A64-D607FCD0AF4C}" presName="Name13" presStyleLbl="parChTrans1D2" presStyleIdx="6" presStyleCnt="8"/>
      <dgm:spPr/>
    </dgm:pt>
    <dgm:pt modelId="{BDB86D46-FEC9-4AF3-AF08-C084A735A785}" type="pres">
      <dgm:prSet presAssocID="{BA74A1C7-1823-493E-B9CE-706C66FC0B1F}" presName="childText" presStyleLbl="bgAcc1" presStyleIdx="6" presStyleCnt="8">
        <dgm:presLayoutVars>
          <dgm:bulletEnabled val="1"/>
        </dgm:presLayoutVars>
      </dgm:prSet>
      <dgm:spPr>
        <a:prstGeom prst="rect">
          <a:avLst/>
        </a:prstGeom>
      </dgm:spPr>
    </dgm:pt>
    <dgm:pt modelId="{506CB9F4-7971-47AC-94EC-5CFA49E02EE8}" type="pres">
      <dgm:prSet presAssocID="{F8058EEF-5DDD-4494-8485-722FE763E272}" presName="Name13" presStyleLbl="parChTrans1D2" presStyleIdx="7" presStyleCnt="8"/>
      <dgm:spPr/>
    </dgm:pt>
    <dgm:pt modelId="{2D61C9D3-4C11-49DC-A427-ACA57C76345D}" type="pres">
      <dgm:prSet presAssocID="{1798BD51-0F48-4906-946C-C3CB247034CB}" presName="childText" presStyleLbl="bgAcc1" presStyleIdx="7" presStyleCnt="8">
        <dgm:presLayoutVars>
          <dgm:bulletEnabled val="1"/>
        </dgm:presLayoutVars>
      </dgm:prSet>
      <dgm:spPr>
        <a:prstGeom prst="rect">
          <a:avLst/>
        </a:prstGeom>
      </dgm:spPr>
    </dgm:pt>
  </dgm:ptLst>
  <dgm:cxnLst>
    <dgm:cxn modelId="{5AA8A408-3D16-4E85-8DF1-15D75E303B1C}" type="presOf" srcId="{103C7C46-05B6-4B6C-B336-9C38AC3F1259}" destId="{C55E37E1-6834-4175-BA15-C51B24D9C21F}" srcOrd="0" destOrd="0" presId="urn:microsoft.com/office/officeart/2005/8/layout/hierarchy3"/>
    <dgm:cxn modelId="{1454AA09-67EE-43E5-A19D-F990433AD88C}" type="presOf" srcId="{F3017DFE-5F97-433D-9D75-2693FE9205AC}" destId="{536C8B34-7ECD-4F1A-A79C-F7722FC9EDD2}" srcOrd="1" destOrd="0" presId="urn:microsoft.com/office/officeart/2005/8/layout/hierarchy3"/>
    <dgm:cxn modelId="{C7395012-DEFB-457D-AA2F-53CBF543B41D}" type="presOf" srcId="{0E33E51A-895C-4836-98FE-BDB448747CF2}" destId="{2D6F98D0-EBC6-46ED-958C-04095E6D4A78}" srcOrd="1" destOrd="0" presId="urn:microsoft.com/office/officeart/2005/8/layout/hierarchy3"/>
    <dgm:cxn modelId="{F0641313-9083-4E9F-B41B-71FCD98EEC73}" type="presOf" srcId="{0E33E51A-895C-4836-98FE-BDB448747CF2}" destId="{F2999DA5-C96E-4282-9D8E-AD1BD8AF4074}" srcOrd="0" destOrd="0" presId="urn:microsoft.com/office/officeart/2005/8/layout/hierarchy3"/>
    <dgm:cxn modelId="{6F4C6914-EDC8-4C56-A01C-D63C9699CA83}" type="presOf" srcId="{0382D590-CE8D-48CD-A0D9-02DB38CD5DD6}" destId="{DA5D0510-3705-4937-A57C-D98A0C5F8E11}" srcOrd="0" destOrd="0" presId="urn:microsoft.com/office/officeart/2005/8/layout/hierarchy3"/>
    <dgm:cxn modelId="{9E485414-BCB9-4F5F-B3D8-B8FD4361BB34}" srcId="{3592C708-56CD-45A2-AD20-05D678E48D07}" destId="{DF67C21F-A719-45BD-9C2A-5EC551E947A2}" srcOrd="1" destOrd="0" parTransId="{CA1D1462-F0CB-4BA5-A8C4-34851216EB0F}" sibTransId="{6DFCE29E-0A6D-483C-BED7-75D02BFBA7F0}"/>
    <dgm:cxn modelId="{81E1FE14-684D-49D7-B6EA-AE4AE57DB179}" type="presOf" srcId="{3592C708-56CD-45A2-AD20-05D678E48D07}" destId="{1D2964C7-3A45-4C18-9F0A-9CD50DD59E85}" srcOrd="0" destOrd="0" presId="urn:microsoft.com/office/officeart/2005/8/layout/hierarchy3"/>
    <dgm:cxn modelId="{60ED0B1B-F460-4370-AD50-8A32F29814E3}" type="presOf" srcId="{A0E9AB8D-9262-46AC-BB25-0370C327FDDF}" destId="{285E732C-D75C-48F7-AD7A-02539C4FF4F1}" srcOrd="0" destOrd="0" presId="urn:microsoft.com/office/officeart/2005/8/layout/hierarchy3"/>
    <dgm:cxn modelId="{E6A18323-7788-401E-9D88-7A9A203049DA}" type="presOf" srcId="{BA74A1C7-1823-493E-B9CE-706C66FC0B1F}" destId="{BDB86D46-FEC9-4AF3-AF08-C084A735A785}" srcOrd="0" destOrd="0" presId="urn:microsoft.com/office/officeart/2005/8/layout/hierarchy3"/>
    <dgm:cxn modelId="{A2633C27-155F-4A0E-B6F1-D33A8A07C1B2}" srcId="{3592C708-56CD-45A2-AD20-05D678E48D07}" destId="{0E33E51A-895C-4836-98FE-BDB448747CF2}" srcOrd="2" destOrd="0" parTransId="{9F6FE491-7B36-49BB-A163-C4723E07388F}" sibTransId="{086FADC6-D756-48CB-B66B-F54DECD75EEC}"/>
    <dgm:cxn modelId="{671B1428-4A36-4C48-9BA0-9730E20A4B42}" srcId="{0E33E51A-895C-4836-98FE-BDB448747CF2}" destId="{BA74A1C7-1823-493E-B9CE-706C66FC0B1F}" srcOrd="1" destOrd="0" parTransId="{7B2877BE-4C90-4222-9A64-D607FCD0AF4C}" sibTransId="{4400770B-5747-40B7-9947-CFE3D7E27D22}"/>
    <dgm:cxn modelId="{E9453D28-4FC8-4261-B3FF-3BBB6E7E2BC3}" srcId="{DF67C21F-A719-45BD-9C2A-5EC551E947A2}" destId="{0382D590-CE8D-48CD-A0D9-02DB38CD5DD6}" srcOrd="1" destOrd="0" parTransId="{7922D5F3-F4D3-4209-95E3-CC0AAEB6E224}" sibTransId="{C0943B5F-3480-460C-B7BE-2D912BA1CD47}"/>
    <dgm:cxn modelId="{03CF0729-63B4-4299-BE04-007409C86ADC}" type="presOf" srcId="{7B2877BE-4C90-4222-9A64-D607FCD0AF4C}" destId="{8809BEB1-7906-446E-8F56-BEB167A838D8}" srcOrd="0" destOrd="0" presId="urn:microsoft.com/office/officeart/2005/8/layout/hierarchy3"/>
    <dgm:cxn modelId="{0936A42F-FD8F-4686-94DD-39E54F13E64F}" type="presOf" srcId="{A945A6C0-685E-469C-A295-DCABCCB7BF94}" destId="{00BCE155-2039-45BF-A325-36F8768C8D4D}" srcOrd="0" destOrd="0" presId="urn:microsoft.com/office/officeart/2005/8/layout/hierarchy3"/>
    <dgm:cxn modelId="{2932F231-E3AE-421C-AE78-D4CAD18A850E}" type="presOf" srcId="{F8058EEF-5DDD-4494-8485-722FE763E272}" destId="{506CB9F4-7971-47AC-94EC-5CFA49E02EE8}" srcOrd="0" destOrd="0" presId="urn:microsoft.com/office/officeart/2005/8/layout/hierarchy3"/>
    <dgm:cxn modelId="{91866B32-2A64-49AA-8EC5-7B207DA0AB34}" type="presOf" srcId="{DF67C21F-A719-45BD-9C2A-5EC551E947A2}" destId="{411A3524-4286-4186-BB0E-895342B200B9}" srcOrd="1" destOrd="0" presId="urn:microsoft.com/office/officeart/2005/8/layout/hierarchy3"/>
    <dgm:cxn modelId="{29F6C737-9B3D-4AEB-96F2-3D352422E67B}" type="presOf" srcId="{7922D5F3-F4D3-4209-95E3-CC0AAEB6E224}" destId="{95A6BB27-F3DB-457F-A72C-C392AF97EE3F}" srcOrd="0" destOrd="0" presId="urn:microsoft.com/office/officeart/2005/8/layout/hierarchy3"/>
    <dgm:cxn modelId="{42D8513A-2985-4650-9315-6FAA1D39654C}" type="presOf" srcId="{F3017DFE-5F97-433D-9D75-2693FE9205AC}" destId="{DE974E22-CAAE-4147-8DF5-E62D6A99467B}" srcOrd="0" destOrd="0" presId="urn:microsoft.com/office/officeart/2005/8/layout/hierarchy3"/>
    <dgm:cxn modelId="{435E543B-2051-4197-976E-7314B9747A15}" srcId="{0E33E51A-895C-4836-98FE-BDB448747CF2}" destId="{A945A6C0-685E-469C-A295-DCABCCB7BF94}" srcOrd="0" destOrd="0" parTransId="{D5B11340-C9CB-421B-AB11-AC9445EDFF30}" sibTransId="{9C3E913A-631C-4C88-B636-F3D4974967EF}"/>
    <dgm:cxn modelId="{C5CDFB68-B586-40EB-BD69-9BEFE96DDFE2}" srcId="{DF67C21F-A719-45BD-9C2A-5EC551E947A2}" destId="{098128E6-E7F1-4A2A-9778-B2A0BC509D36}" srcOrd="2" destOrd="0" parTransId="{A0E9AB8D-9262-46AC-BB25-0370C327FDDF}" sibTransId="{90A1589D-9DF2-4C55-BB8C-1DD090F5E646}"/>
    <dgm:cxn modelId="{B486BB6B-4F4C-47E7-B260-8491D8471D8B}" type="presOf" srcId="{DF67C21F-A719-45BD-9C2A-5EC551E947A2}" destId="{DE8B1ADB-1440-4A41-ACA8-74D42BDBEC7D}" srcOrd="0" destOrd="0" presId="urn:microsoft.com/office/officeart/2005/8/layout/hierarchy3"/>
    <dgm:cxn modelId="{7BE30677-95C3-48D0-9E22-B1834F7BB83D}" type="presOf" srcId="{D5B11340-C9CB-421B-AB11-AC9445EDFF30}" destId="{16135F68-8C47-492C-8FAC-3A7D0D40C878}" srcOrd="0" destOrd="0" presId="urn:microsoft.com/office/officeart/2005/8/layout/hierarchy3"/>
    <dgm:cxn modelId="{A08F3558-CB1F-41D3-B69C-CBC38A6F6116}" type="presOf" srcId="{1798BD51-0F48-4906-946C-C3CB247034CB}" destId="{2D61C9D3-4C11-49DC-A427-ACA57C76345D}" srcOrd="0" destOrd="0" presId="urn:microsoft.com/office/officeart/2005/8/layout/hierarchy3"/>
    <dgm:cxn modelId="{C44C347E-6AD4-42CB-BBD9-51E96DA27741}" type="presOf" srcId="{F386F559-1FDC-4BF8-BB7E-D4D089655E74}" destId="{509A4B65-58C1-4D1A-A52D-70BC5316F828}" srcOrd="0" destOrd="0" presId="urn:microsoft.com/office/officeart/2005/8/layout/hierarchy3"/>
    <dgm:cxn modelId="{AC647688-9D04-452C-9304-D50811563E07}" type="presOf" srcId="{CCEF95A7-791C-4D30-8DB3-5478704060B3}" destId="{F958D988-D540-4C66-B0FC-1EF2F5784D96}" srcOrd="0" destOrd="0" presId="urn:microsoft.com/office/officeart/2005/8/layout/hierarchy3"/>
    <dgm:cxn modelId="{7F88C79A-1087-44CD-9EC5-8C0A0D6E2EFD}" type="presOf" srcId="{79E9D736-B404-4D2D-9BCF-CBBC154D0C44}" destId="{41107E4A-3711-4ECD-B79E-DDC921D1D791}" srcOrd="0" destOrd="0" presId="urn:microsoft.com/office/officeart/2005/8/layout/hierarchy3"/>
    <dgm:cxn modelId="{7B9FFDB9-7482-4E63-BA2B-2579B44A2CED}" type="presOf" srcId="{ABB11325-108E-4EB4-B786-1E7FBD7D9598}" destId="{B2073CE8-2BCE-4581-8DBE-E9259D6CB531}" srcOrd="0" destOrd="0" presId="urn:microsoft.com/office/officeart/2005/8/layout/hierarchy3"/>
    <dgm:cxn modelId="{C0DCC3BE-E0A1-42E3-B1C2-800857385B9C}" srcId="{DF67C21F-A719-45BD-9C2A-5EC551E947A2}" destId="{CCEF95A7-791C-4D30-8DB3-5478704060B3}" srcOrd="0" destOrd="0" parTransId="{103C7C46-05B6-4B6C-B336-9C38AC3F1259}" sibTransId="{4FA9D812-28DB-4086-B401-119CF14F4B1F}"/>
    <dgm:cxn modelId="{6575B5C6-BEF8-4009-9C08-AC5E627BA623}" type="presOf" srcId="{532CCA8D-AE8F-4938-BF2B-8504ACCD0755}" destId="{E6D6EAF3-B7CB-4D2F-89A0-A943D72E363C}" srcOrd="0" destOrd="0" presId="urn:microsoft.com/office/officeart/2005/8/layout/hierarchy3"/>
    <dgm:cxn modelId="{13F6A9D1-6228-43FF-870D-94CE86EC1919}" srcId="{F3017DFE-5F97-433D-9D75-2693FE9205AC}" destId="{ABB11325-108E-4EB4-B786-1E7FBD7D9598}" srcOrd="1" destOrd="0" parTransId="{F386F559-1FDC-4BF8-BB7E-D4D089655E74}" sibTransId="{570C4167-5114-442F-BAB1-59BB558B34CB}"/>
    <dgm:cxn modelId="{0B68F3E2-2B72-44BD-911C-03F0BF74DA04}" srcId="{0E33E51A-895C-4836-98FE-BDB448747CF2}" destId="{1798BD51-0F48-4906-946C-C3CB247034CB}" srcOrd="2" destOrd="0" parTransId="{F8058EEF-5DDD-4494-8485-722FE763E272}" sibTransId="{EA77864F-B906-4B3B-9030-C6AFA71BADDB}"/>
    <dgm:cxn modelId="{CCD6A2EF-603B-4A67-B07E-99B1E818D27F}" srcId="{F3017DFE-5F97-433D-9D75-2693FE9205AC}" destId="{532CCA8D-AE8F-4938-BF2B-8504ACCD0755}" srcOrd="0" destOrd="0" parTransId="{79E9D736-B404-4D2D-9BCF-CBBC154D0C44}" sibTransId="{0F00195C-E23E-4CE5-BFAE-4304953AE00A}"/>
    <dgm:cxn modelId="{9CF976F1-8949-47E6-A4CA-C6AC43C77965}" type="presOf" srcId="{098128E6-E7F1-4A2A-9778-B2A0BC509D36}" destId="{F6CA60F7-AB8F-4560-9146-8B02A6C2DF23}" srcOrd="0" destOrd="0" presId="urn:microsoft.com/office/officeart/2005/8/layout/hierarchy3"/>
    <dgm:cxn modelId="{3A8F23F3-D45C-4846-8156-462B3C6D4146}" srcId="{3592C708-56CD-45A2-AD20-05D678E48D07}" destId="{F3017DFE-5F97-433D-9D75-2693FE9205AC}" srcOrd="0" destOrd="0" parTransId="{1654F5D7-6AA5-4F0C-B5C1-E1262A411599}" sibTransId="{3F6D52F7-DC74-4B0D-8C41-20E8DBD84383}"/>
    <dgm:cxn modelId="{53F243F4-C617-48B0-B5F2-FB2F7C101DA7}" type="presParOf" srcId="{1D2964C7-3A45-4C18-9F0A-9CD50DD59E85}" destId="{D136EE76-F276-4302-B97D-A63774F6315D}" srcOrd="0" destOrd="0" presId="urn:microsoft.com/office/officeart/2005/8/layout/hierarchy3"/>
    <dgm:cxn modelId="{FE9E4022-5294-4699-809F-8A35026F2335}" type="presParOf" srcId="{D136EE76-F276-4302-B97D-A63774F6315D}" destId="{0C83BBB0-2D66-4570-8B0A-9FCEF95A99CB}" srcOrd="0" destOrd="0" presId="urn:microsoft.com/office/officeart/2005/8/layout/hierarchy3"/>
    <dgm:cxn modelId="{08F8E49E-668B-434C-9B12-7EFD3AD1A756}" type="presParOf" srcId="{0C83BBB0-2D66-4570-8B0A-9FCEF95A99CB}" destId="{DE974E22-CAAE-4147-8DF5-E62D6A99467B}" srcOrd="0" destOrd="0" presId="urn:microsoft.com/office/officeart/2005/8/layout/hierarchy3"/>
    <dgm:cxn modelId="{C223E8E2-129D-4211-B509-1F08A844B0AC}" type="presParOf" srcId="{0C83BBB0-2D66-4570-8B0A-9FCEF95A99CB}" destId="{536C8B34-7ECD-4F1A-A79C-F7722FC9EDD2}" srcOrd="1" destOrd="0" presId="urn:microsoft.com/office/officeart/2005/8/layout/hierarchy3"/>
    <dgm:cxn modelId="{85DBA67B-EF3D-40A0-A27F-75BFB9216E5D}" type="presParOf" srcId="{D136EE76-F276-4302-B97D-A63774F6315D}" destId="{AF194751-B478-463F-8855-609401997F3A}" srcOrd="1" destOrd="0" presId="urn:microsoft.com/office/officeart/2005/8/layout/hierarchy3"/>
    <dgm:cxn modelId="{E3D9199F-1680-4E6A-94E1-280D39A605C5}" type="presParOf" srcId="{AF194751-B478-463F-8855-609401997F3A}" destId="{41107E4A-3711-4ECD-B79E-DDC921D1D791}" srcOrd="0" destOrd="0" presId="urn:microsoft.com/office/officeart/2005/8/layout/hierarchy3"/>
    <dgm:cxn modelId="{68C365BD-7565-45AB-B8B4-0ECCB875A649}" type="presParOf" srcId="{AF194751-B478-463F-8855-609401997F3A}" destId="{E6D6EAF3-B7CB-4D2F-89A0-A943D72E363C}" srcOrd="1" destOrd="0" presId="urn:microsoft.com/office/officeart/2005/8/layout/hierarchy3"/>
    <dgm:cxn modelId="{4F7309C6-C2BC-4806-9385-53F76453FBF1}" type="presParOf" srcId="{AF194751-B478-463F-8855-609401997F3A}" destId="{509A4B65-58C1-4D1A-A52D-70BC5316F828}" srcOrd="2" destOrd="0" presId="urn:microsoft.com/office/officeart/2005/8/layout/hierarchy3"/>
    <dgm:cxn modelId="{E304F531-D2F5-4033-B41F-056F58815E2E}" type="presParOf" srcId="{AF194751-B478-463F-8855-609401997F3A}" destId="{B2073CE8-2BCE-4581-8DBE-E9259D6CB531}" srcOrd="3" destOrd="0" presId="urn:microsoft.com/office/officeart/2005/8/layout/hierarchy3"/>
    <dgm:cxn modelId="{520DE801-0414-40AA-8B2B-A589FDD93935}" type="presParOf" srcId="{1D2964C7-3A45-4C18-9F0A-9CD50DD59E85}" destId="{0F9BC46E-1DC0-4440-B9EB-612C8D092A67}" srcOrd="1" destOrd="0" presId="urn:microsoft.com/office/officeart/2005/8/layout/hierarchy3"/>
    <dgm:cxn modelId="{63D6D2D1-4B33-45FA-B9EF-EA2E9DA6EB4A}" type="presParOf" srcId="{0F9BC46E-1DC0-4440-B9EB-612C8D092A67}" destId="{9CF1101E-15B0-4D15-9F9D-30996FF0723B}" srcOrd="0" destOrd="0" presId="urn:microsoft.com/office/officeart/2005/8/layout/hierarchy3"/>
    <dgm:cxn modelId="{A3BD4D92-3062-4877-AA20-502C8224FA11}" type="presParOf" srcId="{9CF1101E-15B0-4D15-9F9D-30996FF0723B}" destId="{DE8B1ADB-1440-4A41-ACA8-74D42BDBEC7D}" srcOrd="0" destOrd="0" presId="urn:microsoft.com/office/officeart/2005/8/layout/hierarchy3"/>
    <dgm:cxn modelId="{08B7DD91-505C-4384-8F78-AA17E6258C4E}" type="presParOf" srcId="{9CF1101E-15B0-4D15-9F9D-30996FF0723B}" destId="{411A3524-4286-4186-BB0E-895342B200B9}" srcOrd="1" destOrd="0" presId="urn:microsoft.com/office/officeart/2005/8/layout/hierarchy3"/>
    <dgm:cxn modelId="{0F8D2F62-BB58-430A-8849-1F70F25B6B09}" type="presParOf" srcId="{0F9BC46E-1DC0-4440-B9EB-612C8D092A67}" destId="{7A83FD1F-CB16-47B0-899D-596915D7099A}" srcOrd="1" destOrd="0" presId="urn:microsoft.com/office/officeart/2005/8/layout/hierarchy3"/>
    <dgm:cxn modelId="{33DDD846-95CF-4375-92A3-1502446408BF}" type="presParOf" srcId="{7A83FD1F-CB16-47B0-899D-596915D7099A}" destId="{C55E37E1-6834-4175-BA15-C51B24D9C21F}" srcOrd="0" destOrd="0" presId="urn:microsoft.com/office/officeart/2005/8/layout/hierarchy3"/>
    <dgm:cxn modelId="{EEE87239-50F1-41B4-881E-DB00FC91F2ED}" type="presParOf" srcId="{7A83FD1F-CB16-47B0-899D-596915D7099A}" destId="{F958D988-D540-4C66-B0FC-1EF2F5784D96}" srcOrd="1" destOrd="0" presId="urn:microsoft.com/office/officeart/2005/8/layout/hierarchy3"/>
    <dgm:cxn modelId="{8FB8D9C5-7EB5-47B6-869A-BB40612BDC92}" type="presParOf" srcId="{7A83FD1F-CB16-47B0-899D-596915D7099A}" destId="{95A6BB27-F3DB-457F-A72C-C392AF97EE3F}" srcOrd="2" destOrd="0" presId="urn:microsoft.com/office/officeart/2005/8/layout/hierarchy3"/>
    <dgm:cxn modelId="{7FCEF318-B14A-4D38-8A05-C1ADA03F592A}" type="presParOf" srcId="{7A83FD1F-CB16-47B0-899D-596915D7099A}" destId="{DA5D0510-3705-4937-A57C-D98A0C5F8E11}" srcOrd="3" destOrd="0" presId="urn:microsoft.com/office/officeart/2005/8/layout/hierarchy3"/>
    <dgm:cxn modelId="{0FA61717-75DB-4A3D-978C-786005FB4BA6}" type="presParOf" srcId="{7A83FD1F-CB16-47B0-899D-596915D7099A}" destId="{285E732C-D75C-48F7-AD7A-02539C4FF4F1}" srcOrd="4" destOrd="0" presId="urn:microsoft.com/office/officeart/2005/8/layout/hierarchy3"/>
    <dgm:cxn modelId="{425C28BB-C662-4E39-87EC-8E0B69B6CE7D}" type="presParOf" srcId="{7A83FD1F-CB16-47B0-899D-596915D7099A}" destId="{F6CA60F7-AB8F-4560-9146-8B02A6C2DF23}" srcOrd="5" destOrd="0" presId="urn:microsoft.com/office/officeart/2005/8/layout/hierarchy3"/>
    <dgm:cxn modelId="{452F0ACC-EDFB-4B43-8097-380DACEC3DAE}" type="presParOf" srcId="{1D2964C7-3A45-4C18-9F0A-9CD50DD59E85}" destId="{3AC3084E-4944-41E1-9B46-9842087D041D}" srcOrd="2" destOrd="0" presId="urn:microsoft.com/office/officeart/2005/8/layout/hierarchy3"/>
    <dgm:cxn modelId="{6AC519D7-C097-4E2A-817F-A3E298B85961}" type="presParOf" srcId="{3AC3084E-4944-41E1-9B46-9842087D041D}" destId="{4C701B07-FBF6-4F17-81EC-DADB452E4C34}" srcOrd="0" destOrd="0" presId="urn:microsoft.com/office/officeart/2005/8/layout/hierarchy3"/>
    <dgm:cxn modelId="{E11B3F7E-1AE5-43CA-A087-53A9C0A80B08}" type="presParOf" srcId="{4C701B07-FBF6-4F17-81EC-DADB452E4C34}" destId="{F2999DA5-C96E-4282-9D8E-AD1BD8AF4074}" srcOrd="0" destOrd="0" presId="urn:microsoft.com/office/officeart/2005/8/layout/hierarchy3"/>
    <dgm:cxn modelId="{4240A9A5-0A72-4013-AF60-EDD84983F6F2}" type="presParOf" srcId="{4C701B07-FBF6-4F17-81EC-DADB452E4C34}" destId="{2D6F98D0-EBC6-46ED-958C-04095E6D4A78}" srcOrd="1" destOrd="0" presId="urn:microsoft.com/office/officeart/2005/8/layout/hierarchy3"/>
    <dgm:cxn modelId="{9EBEDDC6-3CAB-4738-BA21-32DB06F93A6D}" type="presParOf" srcId="{3AC3084E-4944-41E1-9B46-9842087D041D}" destId="{8504485C-ECC9-495F-90FF-C3017089A45C}" srcOrd="1" destOrd="0" presId="urn:microsoft.com/office/officeart/2005/8/layout/hierarchy3"/>
    <dgm:cxn modelId="{8319C7F3-4577-4BA1-9ED7-CACD1477C8CA}" type="presParOf" srcId="{8504485C-ECC9-495F-90FF-C3017089A45C}" destId="{16135F68-8C47-492C-8FAC-3A7D0D40C878}" srcOrd="0" destOrd="0" presId="urn:microsoft.com/office/officeart/2005/8/layout/hierarchy3"/>
    <dgm:cxn modelId="{B870827A-C0A6-4E4E-8256-CC22C32CCB73}" type="presParOf" srcId="{8504485C-ECC9-495F-90FF-C3017089A45C}" destId="{00BCE155-2039-45BF-A325-36F8768C8D4D}" srcOrd="1" destOrd="0" presId="urn:microsoft.com/office/officeart/2005/8/layout/hierarchy3"/>
    <dgm:cxn modelId="{F2DD9C1A-0798-4E4C-9FF9-A208F9C7CD59}" type="presParOf" srcId="{8504485C-ECC9-495F-90FF-C3017089A45C}" destId="{8809BEB1-7906-446E-8F56-BEB167A838D8}" srcOrd="2" destOrd="0" presId="urn:microsoft.com/office/officeart/2005/8/layout/hierarchy3"/>
    <dgm:cxn modelId="{1CBC4E55-CB6C-407D-BEA3-1AC1396B5229}" type="presParOf" srcId="{8504485C-ECC9-495F-90FF-C3017089A45C}" destId="{BDB86D46-FEC9-4AF3-AF08-C084A735A785}" srcOrd="3" destOrd="0" presId="urn:microsoft.com/office/officeart/2005/8/layout/hierarchy3"/>
    <dgm:cxn modelId="{292FE7D6-D98C-4888-B552-91B9FB307621}" type="presParOf" srcId="{8504485C-ECC9-495F-90FF-C3017089A45C}" destId="{506CB9F4-7971-47AC-94EC-5CFA49E02EE8}" srcOrd="4" destOrd="0" presId="urn:microsoft.com/office/officeart/2005/8/layout/hierarchy3"/>
    <dgm:cxn modelId="{A34A3AC9-08DB-4A7E-AD25-336C39987EC7}" type="presParOf" srcId="{8504485C-ECC9-495F-90FF-C3017089A45C}" destId="{2D61C9D3-4C11-49DC-A427-ACA57C76345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5C97D-DDCC-4DAC-84F6-C3A363057E44}">
      <dsp:nvSpPr>
        <dsp:cNvPr id="0" name=""/>
        <dsp:cNvSpPr/>
      </dsp:nvSpPr>
      <dsp:spPr>
        <a:xfrm>
          <a:off x="11972" y="210080"/>
          <a:ext cx="1844359" cy="665784"/>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 lastClr="FFFFFF"/>
              </a:solidFill>
              <a:latin typeface="Arial"/>
              <a:ea typeface="+mn-ea"/>
              <a:cs typeface="+mn-cs"/>
            </a:rPr>
            <a:t>Internal workshops and consultations with foreign specialists</a:t>
          </a:r>
        </a:p>
      </dsp:txBody>
      <dsp:txXfrm>
        <a:off x="344864" y="210080"/>
        <a:ext cx="1178575" cy="665784"/>
      </dsp:txXfrm>
    </dsp:sp>
    <dsp:sp modelId="{26A9634D-119D-446C-A461-8097B7B725E4}">
      <dsp:nvSpPr>
        <dsp:cNvPr id="0" name=""/>
        <dsp:cNvSpPr/>
      </dsp:nvSpPr>
      <dsp:spPr>
        <a:xfrm>
          <a:off x="1780869" y="184621"/>
          <a:ext cx="1844359" cy="665784"/>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ysClr val="window" lastClr="FFFFFF"/>
              </a:solidFill>
              <a:latin typeface="Arial"/>
              <a:ea typeface="+mn-ea"/>
              <a:cs typeface="+mn-cs"/>
            </a:rPr>
            <a:t>Internal workshop with </a:t>
          </a:r>
          <a:r>
            <a:rPr lang="en-GB" sz="1000" b="1" kern="1200" dirty="0" err="1">
              <a:solidFill>
                <a:sysClr val="window" lastClr="FFFFFF"/>
              </a:solidFill>
              <a:latin typeface="Arial"/>
              <a:ea typeface="+mn-ea"/>
              <a:cs typeface="+mn-cs"/>
            </a:rPr>
            <a:t>CzT</a:t>
          </a:r>
          <a:r>
            <a:rPr lang="en-GB" sz="1000" b="1" kern="1200" dirty="0">
              <a:solidFill>
                <a:sysClr val="window" lastClr="FFFFFF"/>
              </a:solidFill>
              <a:latin typeface="Arial"/>
              <a:ea typeface="+mn-ea"/>
              <a:cs typeface="+mn-cs"/>
            </a:rPr>
            <a:t> employees</a:t>
          </a:r>
        </a:p>
      </dsp:txBody>
      <dsp:txXfrm>
        <a:off x="2113761" y="184621"/>
        <a:ext cx="1178575" cy="665784"/>
      </dsp:txXfrm>
    </dsp:sp>
    <dsp:sp modelId="{CA3BD0CD-F241-4E73-B276-C7E26E930B2D}">
      <dsp:nvSpPr>
        <dsp:cNvPr id="0" name=""/>
        <dsp:cNvSpPr/>
      </dsp:nvSpPr>
      <dsp:spPr>
        <a:xfrm>
          <a:off x="3387651" y="184621"/>
          <a:ext cx="1844359" cy="665784"/>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a:solidFill>
                <a:sysClr val="window" lastClr="FFFFFF"/>
              </a:solidFill>
              <a:latin typeface="Arial"/>
              <a:ea typeface="+mn-ea"/>
              <a:cs typeface="+mn-cs"/>
            </a:rPr>
            <a:t>Strategic workshops with partners</a:t>
          </a:r>
        </a:p>
      </dsp:txBody>
      <dsp:txXfrm>
        <a:off x="3720543" y="184621"/>
        <a:ext cx="1178575" cy="665784"/>
      </dsp:txXfrm>
    </dsp:sp>
    <dsp:sp modelId="{04305BC5-4518-4F94-936B-40D8B38E985D}">
      <dsp:nvSpPr>
        <dsp:cNvPr id="0" name=""/>
        <dsp:cNvSpPr/>
      </dsp:nvSpPr>
      <dsp:spPr>
        <a:xfrm>
          <a:off x="5021416" y="184621"/>
          <a:ext cx="1844359" cy="665784"/>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GB" sz="1000" b="1" kern="1200">
              <a:solidFill>
                <a:sysClr val="window" lastClr="FFFFFF"/>
              </a:solidFill>
              <a:latin typeface="Arial"/>
              <a:ea typeface="+mn-ea"/>
              <a:cs typeface="+mn-cs"/>
            </a:rPr>
            <a:t>Approval of the final version with partners and the founder</a:t>
          </a:r>
        </a:p>
      </dsp:txBody>
      <dsp:txXfrm>
        <a:off x="5354308" y="184621"/>
        <a:ext cx="1178575" cy="665784"/>
      </dsp:txXfrm>
    </dsp:sp>
    <dsp:sp modelId="{F76B8BB7-FDA2-4995-A1CB-3C12702A5451}">
      <dsp:nvSpPr>
        <dsp:cNvPr id="0" name=""/>
        <dsp:cNvSpPr/>
      </dsp:nvSpPr>
      <dsp:spPr>
        <a:xfrm>
          <a:off x="6644969" y="184617"/>
          <a:ext cx="1619993" cy="653722"/>
        </a:xfrm>
        <a:prstGeom prst="chevron">
          <a:avLst/>
        </a:prstGeom>
        <a:solidFill>
          <a:schemeClr val="tx2">
            <a:lumMod val="7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GB" sz="1000" b="1" kern="1200">
              <a:solidFill>
                <a:sysClr val="window" lastClr="FFFFFF"/>
              </a:solidFill>
              <a:latin typeface="Arial"/>
              <a:ea typeface="+mn-ea"/>
              <a:cs typeface="+mn-cs"/>
            </a:rPr>
            <a:t>CzechTourism Strategy Day</a:t>
          </a:r>
        </a:p>
      </dsp:txBody>
      <dsp:txXfrm>
        <a:off x="6971830" y="184617"/>
        <a:ext cx="966271" cy="653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C2466-5715-4F5B-9230-3CC2075FEEF0}">
      <dsp:nvSpPr>
        <dsp:cNvPr id="0" name=""/>
        <dsp:cNvSpPr/>
      </dsp:nvSpPr>
      <dsp:spPr>
        <a:xfrm>
          <a:off x="9666" y="1347474"/>
          <a:ext cx="1237334" cy="298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GB" sz="800" kern="1200" dirty="0">
              <a:latin typeface="Arial" panose="020B0604020202020204" pitchFamily="34" charset="0"/>
              <a:cs typeface="Arial" panose="020B0604020202020204" pitchFamily="34" charset="0"/>
            </a:rPr>
            <a:t>spring</a:t>
          </a:r>
        </a:p>
      </dsp:txBody>
      <dsp:txXfrm>
        <a:off x="9666" y="1347474"/>
        <a:ext cx="1237334" cy="198909"/>
      </dsp:txXfrm>
    </dsp:sp>
    <dsp:sp modelId="{CDDA3C2F-3B3E-4C12-AB8C-7E5825513B86}">
      <dsp:nvSpPr>
        <dsp:cNvPr id="0" name=""/>
        <dsp:cNvSpPr/>
      </dsp:nvSpPr>
      <dsp:spPr>
        <a:xfrm>
          <a:off x="183475" y="1554134"/>
          <a:ext cx="1359249" cy="7673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08000" lvl="1" indent="-108000" algn="l" defTabSz="533400">
            <a:lnSpc>
              <a:spcPct val="90000"/>
            </a:lnSpc>
            <a:spcBef>
              <a:spcPct val="0"/>
            </a:spcBef>
            <a:spcAft>
              <a:spcPct val="15000"/>
            </a:spcAft>
            <a:buChar char="•"/>
          </a:pPr>
          <a:r>
            <a:rPr lang="en-GB" sz="1200" kern="1200" dirty="0">
              <a:solidFill>
                <a:srgbClr val="003C78"/>
              </a:solidFill>
              <a:latin typeface="Arial" panose="020B0604020202020204" pitchFamily="34" charset="0"/>
              <a:cs typeface="Arial" panose="020B0604020202020204" pitchFamily="34" charset="0"/>
            </a:rPr>
            <a:t>Definition of priorities for next year</a:t>
          </a:r>
        </a:p>
        <a:p>
          <a:pPr marL="108000" lvl="1" indent="-108000" algn="l" defTabSz="533400">
            <a:lnSpc>
              <a:spcPct val="90000"/>
            </a:lnSpc>
            <a:spcBef>
              <a:spcPct val="0"/>
            </a:spcBef>
            <a:spcAft>
              <a:spcPct val="15000"/>
            </a:spcAft>
            <a:buChar char="•"/>
          </a:pPr>
          <a:r>
            <a:rPr lang="en-GB" sz="1200" kern="1200" dirty="0">
              <a:solidFill>
                <a:srgbClr val="003C78"/>
              </a:solidFill>
              <a:latin typeface="Arial" panose="020B0604020202020204" pitchFamily="34" charset="0"/>
              <a:cs typeface="Arial" panose="020B0604020202020204" pitchFamily="34" charset="0"/>
            </a:rPr>
            <a:t>Finalization of Activity Plan</a:t>
          </a:r>
        </a:p>
      </dsp:txBody>
      <dsp:txXfrm>
        <a:off x="183475" y="1554134"/>
        <a:ext cx="1359249" cy="76730"/>
      </dsp:txXfrm>
    </dsp:sp>
    <dsp:sp modelId="{90EAB8F8-5140-4AD9-ACCC-E0AB01B07556}">
      <dsp:nvSpPr>
        <dsp:cNvPr id="0" name=""/>
        <dsp:cNvSpPr/>
      </dsp:nvSpPr>
      <dsp:spPr>
        <a:xfrm>
          <a:off x="1449560" y="1293048"/>
          <a:ext cx="429425" cy="307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s-CZ" sz="400" kern="1200"/>
        </a:p>
      </dsp:txBody>
      <dsp:txXfrm>
        <a:off x="1449560" y="1354600"/>
        <a:ext cx="337097" cy="184655"/>
      </dsp:txXfrm>
    </dsp:sp>
    <dsp:sp modelId="{ADB1FBF1-A529-4A67-9089-7783D4BABF62}">
      <dsp:nvSpPr>
        <dsp:cNvPr id="0" name=""/>
        <dsp:cNvSpPr/>
      </dsp:nvSpPr>
      <dsp:spPr>
        <a:xfrm>
          <a:off x="2057238" y="1347474"/>
          <a:ext cx="1237334" cy="298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GB" sz="800" kern="1200" dirty="0">
              <a:latin typeface="Arial" panose="020B0604020202020204" pitchFamily="34" charset="0"/>
              <a:cs typeface="Arial" panose="020B0604020202020204" pitchFamily="34" charset="0"/>
            </a:rPr>
            <a:t>summer</a:t>
          </a:r>
          <a:endParaRPr lang="en-GB" sz="500" kern="1200" dirty="0">
            <a:latin typeface="Arial" panose="020B0604020202020204" pitchFamily="34" charset="0"/>
            <a:cs typeface="Arial" panose="020B0604020202020204" pitchFamily="34" charset="0"/>
          </a:endParaRPr>
        </a:p>
      </dsp:txBody>
      <dsp:txXfrm>
        <a:off x="2057238" y="1347474"/>
        <a:ext cx="1237334" cy="198909"/>
      </dsp:txXfrm>
    </dsp:sp>
    <dsp:sp modelId="{04992AA3-583B-4530-BB8A-02EAB9888351}">
      <dsp:nvSpPr>
        <dsp:cNvPr id="0" name=""/>
        <dsp:cNvSpPr/>
      </dsp:nvSpPr>
      <dsp:spPr>
        <a:xfrm>
          <a:off x="2253758" y="1550533"/>
          <a:ext cx="1324418" cy="57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08000" lvl="1" indent="-108000" algn="l" defTabSz="533400">
            <a:lnSpc>
              <a:spcPct val="90000"/>
            </a:lnSpc>
            <a:spcBef>
              <a:spcPct val="0"/>
            </a:spcBef>
            <a:spcAft>
              <a:spcPts val="18"/>
            </a:spcAft>
            <a:buChar char="•"/>
          </a:pPr>
          <a:r>
            <a:rPr lang="en-GB" sz="1200" kern="1200" dirty="0">
              <a:solidFill>
                <a:srgbClr val="003C78"/>
              </a:solidFill>
              <a:latin typeface="Arial" panose="020B0604020202020204" pitchFamily="34" charset="0"/>
              <a:cs typeface="Arial" panose="020B0604020202020204" pitchFamily="34" charset="0"/>
            </a:rPr>
            <a:t>Preparation of campaigns</a:t>
          </a:r>
          <a:br>
            <a:rPr lang="en-GB" sz="1200" kern="1200" dirty="0">
              <a:solidFill>
                <a:srgbClr val="003C78"/>
              </a:solidFill>
              <a:latin typeface="Arial" panose="020B0604020202020204" pitchFamily="34" charset="0"/>
              <a:cs typeface="Arial" panose="020B0604020202020204" pitchFamily="34" charset="0"/>
            </a:rPr>
          </a:br>
          <a:r>
            <a:rPr lang="en-GB" sz="1200" kern="1200" dirty="0">
              <a:solidFill>
                <a:srgbClr val="003C78"/>
              </a:solidFill>
              <a:latin typeface="Arial" panose="020B0604020202020204" pitchFamily="34" charset="0"/>
              <a:cs typeface="Arial" panose="020B0604020202020204" pitchFamily="34" charset="0"/>
            </a:rPr>
            <a:t>and related activities for next year</a:t>
          </a:r>
        </a:p>
      </dsp:txBody>
      <dsp:txXfrm>
        <a:off x="2253758" y="1550533"/>
        <a:ext cx="1324418" cy="57575"/>
      </dsp:txXfrm>
    </dsp:sp>
    <dsp:sp modelId="{ECB66DCE-5EC8-4B8A-9312-1DE9B9EDBCD2}">
      <dsp:nvSpPr>
        <dsp:cNvPr id="0" name=""/>
        <dsp:cNvSpPr/>
      </dsp:nvSpPr>
      <dsp:spPr>
        <a:xfrm>
          <a:off x="3492778" y="1293048"/>
          <a:ext cx="420195" cy="307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s-CZ" sz="400" kern="1200"/>
        </a:p>
      </dsp:txBody>
      <dsp:txXfrm>
        <a:off x="3492778" y="1354600"/>
        <a:ext cx="327867" cy="184655"/>
      </dsp:txXfrm>
    </dsp:sp>
    <dsp:sp modelId="{4E7A8B37-377E-4504-B0E3-235A746FB8D5}">
      <dsp:nvSpPr>
        <dsp:cNvPr id="0" name=""/>
        <dsp:cNvSpPr/>
      </dsp:nvSpPr>
      <dsp:spPr>
        <a:xfrm>
          <a:off x="4087394" y="1347474"/>
          <a:ext cx="1237334" cy="298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GB" sz="800" kern="1200" dirty="0">
              <a:latin typeface="Arial" panose="020B0604020202020204" pitchFamily="34" charset="0"/>
              <a:cs typeface="Arial" panose="020B0604020202020204" pitchFamily="34" charset="0"/>
            </a:rPr>
            <a:t>autumn</a:t>
          </a:r>
          <a:endParaRPr lang="en-GB" sz="500" kern="1200" dirty="0">
            <a:latin typeface="Arial" panose="020B0604020202020204" pitchFamily="34" charset="0"/>
            <a:cs typeface="Arial" panose="020B0604020202020204" pitchFamily="34" charset="0"/>
          </a:endParaRPr>
        </a:p>
      </dsp:txBody>
      <dsp:txXfrm>
        <a:off x="4087394" y="1347474"/>
        <a:ext cx="1237334" cy="198909"/>
      </dsp:txXfrm>
    </dsp:sp>
    <dsp:sp modelId="{EF1D76B9-D6D5-446F-9131-DD452DF39EB7}">
      <dsp:nvSpPr>
        <dsp:cNvPr id="0" name=""/>
        <dsp:cNvSpPr/>
      </dsp:nvSpPr>
      <dsp:spPr>
        <a:xfrm>
          <a:off x="4322544" y="1547642"/>
          <a:ext cx="1237334" cy="432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08000" lvl="1" indent="-108000" algn="l" defTabSz="533400">
            <a:lnSpc>
              <a:spcPct val="90000"/>
            </a:lnSpc>
            <a:spcBef>
              <a:spcPct val="0"/>
            </a:spcBef>
            <a:spcAft>
              <a:spcPts val="18"/>
            </a:spcAft>
            <a:buChar char="•"/>
          </a:pPr>
          <a:r>
            <a:rPr lang="en-GB" sz="1200" kern="1200" dirty="0">
              <a:solidFill>
                <a:srgbClr val="003C78"/>
              </a:solidFill>
              <a:latin typeface="Arial" panose="020B0604020202020204" pitchFamily="34" charset="0"/>
              <a:cs typeface="Arial" panose="020B0604020202020204" pitchFamily="34" charset="0"/>
            </a:rPr>
            <a:t>Budgeting</a:t>
          </a:r>
        </a:p>
        <a:p>
          <a:pPr marL="108000" lvl="1" indent="-108000" algn="l" defTabSz="533400">
            <a:lnSpc>
              <a:spcPct val="90000"/>
            </a:lnSpc>
            <a:spcBef>
              <a:spcPct val="0"/>
            </a:spcBef>
            <a:spcAft>
              <a:spcPts val="18"/>
            </a:spcAft>
            <a:buChar char="•"/>
          </a:pPr>
          <a:r>
            <a:rPr lang="en-GB" sz="1200" kern="1200" dirty="0">
              <a:solidFill>
                <a:srgbClr val="003C78"/>
              </a:solidFill>
              <a:latin typeface="Arial" panose="020B0604020202020204" pitchFamily="34" charset="0"/>
              <a:cs typeface="Arial" panose="020B0604020202020204" pitchFamily="34" charset="0"/>
            </a:rPr>
            <a:t>Allocations for individual activities</a:t>
          </a:r>
        </a:p>
      </dsp:txBody>
      <dsp:txXfrm>
        <a:off x="4322544" y="1547642"/>
        <a:ext cx="1237334" cy="43202"/>
      </dsp:txXfrm>
    </dsp:sp>
    <dsp:sp modelId="{4942F36C-4216-4561-9377-7092F8D64546}">
      <dsp:nvSpPr>
        <dsp:cNvPr id="0" name=""/>
        <dsp:cNvSpPr/>
      </dsp:nvSpPr>
      <dsp:spPr>
        <a:xfrm>
          <a:off x="5512049" y="1293048"/>
          <a:ext cx="397118" cy="3077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cs-CZ" sz="400" kern="1200"/>
        </a:p>
      </dsp:txBody>
      <dsp:txXfrm>
        <a:off x="5512049" y="1354600"/>
        <a:ext cx="304790" cy="184655"/>
      </dsp:txXfrm>
    </dsp:sp>
    <dsp:sp modelId="{2E24EA88-C2A2-46BD-B0DE-815DA7220782}">
      <dsp:nvSpPr>
        <dsp:cNvPr id="0" name=""/>
        <dsp:cNvSpPr/>
      </dsp:nvSpPr>
      <dsp:spPr>
        <a:xfrm>
          <a:off x="6074009" y="1347474"/>
          <a:ext cx="1237334" cy="298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30480" numCol="1" spcCol="1270" anchor="t" anchorCtr="0">
          <a:noAutofit/>
        </a:bodyPr>
        <a:lstStyle/>
        <a:p>
          <a:pPr marL="0" lvl="0" indent="0" algn="l" defTabSz="355600">
            <a:lnSpc>
              <a:spcPct val="90000"/>
            </a:lnSpc>
            <a:spcBef>
              <a:spcPct val="0"/>
            </a:spcBef>
            <a:spcAft>
              <a:spcPct val="35000"/>
            </a:spcAft>
            <a:buNone/>
          </a:pPr>
          <a:r>
            <a:rPr lang="en-GB" sz="800" kern="1200" dirty="0">
              <a:latin typeface="Arial" panose="020B0604020202020204" pitchFamily="34" charset="0"/>
              <a:cs typeface="Arial" panose="020B0604020202020204" pitchFamily="34" charset="0"/>
            </a:rPr>
            <a:t>winter/spring</a:t>
          </a:r>
        </a:p>
      </dsp:txBody>
      <dsp:txXfrm>
        <a:off x="6074009" y="1347474"/>
        <a:ext cx="1237334" cy="198909"/>
      </dsp:txXfrm>
    </dsp:sp>
    <dsp:sp modelId="{F0139DFF-26A7-4979-BB86-18A7CA9242CB}">
      <dsp:nvSpPr>
        <dsp:cNvPr id="0" name=""/>
        <dsp:cNvSpPr/>
      </dsp:nvSpPr>
      <dsp:spPr>
        <a:xfrm>
          <a:off x="6282556" y="1545624"/>
          <a:ext cx="1237334" cy="305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08000" lvl="1" indent="-108000" algn="l" defTabSz="533400">
            <a:lnSpc>
              <a:spcPct val="90000"/>
            </a:lnSpc>
            <a:spcBef>
              <a:spcPct val="0"/>
            </a:spcBef>
            <a:spcAft>
              <a:spcPts val="18"/>
            </a:spcAft>
            <a:buChar char="•"/>
          </a:pPr>
          <a:r>
            <a:rPr lang="en-GB" sz="1200" kern="1200" dirty="0">
              <a:solidFill>
                <a:srgbClr val="003C78"/>
              </a:solidFill>
              <a:latin typeface="Arial" panose="020B0604020202020204" pitchFamily="34" charset="0"/>
              <a:cs typeface="Arial" panose="020B0604020202020204" pitchFamily="34" charset="0"/>
            </a:rPr>
            <a:t>Implementation of campaigns</a:t>
          </a:r>
        </a:p>
        <a:p>
          <a:pPr marL="108000" lvl="1" indent="-108000" algn="l" defTabSz="533400">
            <a:lnSpc>
              <a:spcPct val="90000"/>
            </a:lnSpc>
            <a:spcBef>
              <a:spcPct val="0"/>
            </a:spcBef>
            <a:spcAft>
              <a:spcPts val="18"/>
            </a:spcAft>
            <a:buChar char="•"/>
          </a:pPr>
          <a:r>
            <a:rPr lang="en-GB" sz="1200" kern="1200" dirty="0">
              <a:solidFill>
                <a:srgbClr val="003C78"/>
              </a:solidFill>
              <a:latin typeface="Arial" panose="020B0604020202020204" pitchFamily="34" charset="0"/>
              <a:cs typeface="Arial" panose="020B0604020202020204" pitchFamily="34" charset="0"/>
            </a:rPr>
            <a:t>Evaluation</a:t>
          </a:r>
        </a:p>
      </dsp:txBody>
      <dsp:txXfrm>
        <a:off x="6282556" y="1545624"/>
        <a:ext cx="1237334" cy="30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8F38E-6439-5A40-B0B8-DD104183FB5D}">
      <dsp:nvSpPr>
        <dsp:cNvPr id="0" name=""/>
        <dsp:cNvSpPr/>
      </dsp:nvSpPr>
      <dsp:spPr>
        <a:xfrm>
          <a:off x="699269" y="0"/>
          <a:ext cx="3855629" cy="3855629"/>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11175">
            <a:lnSpc>
              <a:spcPct val="90000"/>
            </a:lnSpc>
            <a:spcBef>
              <a:spcPct val="0"/>
            </a:spcBef>
            <a:spcAft>
              <a:spcPct val="35000"/>
            </a:spcAft>
            <a:buNone/>
          </a:pPr>
          <a:r>
            <a:rPr lang="en-GB" sz="1150" kern="1200"/>
            <a:t>Other (academic sphere, media, etc.)</a:t>
          </a:r>
        </a:p>
      </dsp:txBody>
      <dsp:txXfrm>
        <a:off x="1904153" y="192781"/>
        <a:ext cx="1445860" cy="385562"/>
      </dsp:txXfrm>
    </dsp:sp>
    <dsp:sp modelId="{765AC3D0-DBD3-C741-8756-D6DCD61FD2F1}">
      <dsp:nvSpPr>
        <dsp:cNvPr id="0" name=""/>
        <dsp:cNvSpPr/>
      </dsp:nvSpPr>
      <dsp:spPr>
        <a:xfrm>
          <a:off x="944187" y="578344"/>
          <a:ext cx="3375111" cy="3277284"/>
        </a:xfrm>
        <a:prstGeom prst="ellipse">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Residents</a:t>
          </a:r>
        </a:p>
      </dsp:txBody>
      <dsp:txXfrm>
        <a:off x="1903985" y="766788"/>
        <a:ext cx="1455516" cy="376887"/>
      </dsp:txXfrm>
    </dsp:sp>
    <dsp:sp modelId="{7ECD0EF2-F0C8-904C-9906-B1472527D381}">
      <dsp:nvSpPr>
        <dsp:cNvPr id="0" name=""/>
        <dsp:cNvSpPr/>
      </dsp:nvSpPr>
      <dsp:spPr>
        <a:xfrm>
          <a:off x="1101261" y="1156688"/>
          <a:ext cx="3060976" cy="2698940"/>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11175">
            <a:lnSpc>
              <a:spcPct val="90000"/>
            </a:lnSpc>
            <a:spcBef>
              <a:spcPct val="0"/>
            </a:spcBef>
            <a:spcAft>
              <a:spcPct val="35000"/>
            </a:spcAft>
            <a:buNone/>
          </a:pPr>
          <a:r>
            <a:rPr lang="en-GB" sz="1150" kern="1200"/>
            <a:t>State administration (MRD, MIT, MFA, MC, MA, etc.) </a:t>
          </a:r>
        </a:p>
      </dsp:txBody>
      <dsp:txXfrm>
        <a:off x="1839721" y="1342915"/>
        <a:ext cx="1584055" cy="372453"/>
      </dsp:txXfrm>
    </dsp:sp>
    <dsp:sp modelId="{4A9DE14E-1CD0-054A-B616-CADA6EB7C551}">
      <dsp:nvSpPr>
        <dsp:cNvPr id="0" name=""/>
        <dsp:cNvSpPr/>
      </dsp:nvSpPr>
      <dsp:spPr>
        <a:xfrm>
          <a:off x="1287413" y="1735033"/>
          <a:ext cx="2688682" cy="2120595"/>
        </a:xfrm>
        <a:prstGeom prst="ellipse">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Regions (DMO, local administration)</a:t>
          </a:r>
        </a:p>
      </dsp:txBody>
      <dsp:txXfrm>
        <a:off x="1905810" y="1925886"/>
        <a:ext cx="1451888" cy="381707"/>
      </dsp:txXfrm>
    </dsp:sp>
    <dsp:sp modelId="{4ECBA338-ECEA-9045-901F-047D55760D28}">
      <dsp:nvSpPr>
        <dsp:cNvPr id="0" name=""/>
        <dsp:cNvSpPr/>
      </dsp:nvSpPr>
      <dsp:spPr>
        <a:xfrm>
          <a:off x="1636657" y="2295240"/>
          <a:ext cx="2060895" cy="1542251"/>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Entrepreneurs and professional associations</a:t>
          </a:r>
        </a:p>
      </dsp:txBody>
      <dsp:txXfrm>
        <a:off x="1997314" y="2488021"/>
        <a:ext cx="1339582" cy="385562"/>
      </dsp:txXfrm>
    </dsp:sp>
    <dsp:sp modelId="{7AA9BD79-CF1D-49DA-9B48-FD394B98ED54}">
      <dsp:nvSpPr>
        <dsp:cNvPr id="0" name=""/>
        <dsp:cNvSpPr/>
      </dsp:nvSpPr>
      <dsp:spPr>
        <a:xfrm>
          <a:off x="2078659" y="2879933"/>
          <a:ext cx="1141536" cy="963907"/>
        </a:xfrm>
        <a:prstGeom prst="ellipse">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t>Tourists</a:t>
          </a:r>
        </a:p>
      </dsp:txBody>
      <dsp:txXfrm>
        <a:off x="2245833" y="3120909"/>
        <a:ext cx="807187" cy="481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74E22-CAAE-4147-8DF5-E62D6A99467B}">
      <dsp:nvSpPr>
        <dsp:cNvPr id="0" name=""/>
        <dsp:cNvSpPr/>
      </dsp:nvSpPr>
      <dsp:spPr>
        <a:xfrm>
          <a:off x="1236605" y="374"/>
          <a:ext cx="1175880" cy="587940"/>
        </a:xfrm>
        <a:prstGeom prst="rect">
          <a:avLst/>
        </a:prstGeom>
        <a:solidFill>
          <a:srgbClr val="4C76A0"/>
        </a:solidFill>
        <a:ln>
          <a:noFill/>
        </a:ln>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u="none" strike="noStrike" kern="1200">
              <a:latin typeface="Arial" panose="020B0604020202020204" pitchFamily="34" charset="0"/>
              <a:cs typeface="Arial" panose="020B0604020202020204" pitchFamily="34" charset="0"/>
            </a:rPr>
            <a:t>Czech Republic brand management</a:t>
          </a:r>
        </a:p>
      </dsp:txBody>
      <dsp:txXfrm>
        <a:off x="1236605" y="374"/>
        <a:ext cx="1175880" cy="587940"/>
      </dsp:txXfrm>
    </dsp:sp>
    <dsp:sp modelId="{41107E4A-3711-4ECD-B79E-DDC921D1D791}">
      <dsp:nvSpPr>
        <dsp:cNvPr id="0" name=""/>
        <dsp:cNvSpPr/>
      </dsp:nvSpPr>
      <dsp:spPr>
        <a:xfrm>
          <a:off x="1354193" y="588315"/>
          <a:ext cx="117588" cy="440955"/>
        </a:xfrm>
        <a:custGeom>
          <a:avLst/>
          <a:gdLst/>
          <a:ahLst/>
          <a:cxnLst/>
          <a:rect l="0" t="0" r="0" b="0"/>
          <a:pathLst>
            <a:path>
              <a:moveTo>
                <a:pt x="0" y="0"/>
              </a:moveTo>
              <a:lnTo>
                <a:pt x="0" y="440955"/>
              </a:lnTo>
              <a:lnTo>
                <a:pt x="117588" y="440955"/>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E6D6EAF3-B7CB-4D2F-89A0-A943D72E363C}">
      <dsp:nvSpPr>
        <dsp:cNvPr id="0" name=""/>
        <dsp:cNvSpPr/>
      </dsp:nvSpPr>
      <dsp:spPr>
        <a:xfrm>
          <a:off x="1471781" y="735300"/>
          <a:ext cx="10086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b="0" i="0" u="none" kern="1200">
              <a:solidFill>
                <a:srgbClr val="003C78"/>
              </a:solidFill>
              <a:latin typeface="Arial"/>
              <a:cs typeface="Arial"/>
            </a:rPr>
            <a:t>Building a unified brand of the Czech Republic– unified branding and positioning </a:t>
          </a:r>
        </a:p>
      </dsp:txBody>
      <dsp:txXfrm>
        <a:off x="1471781" y="735300"/>
        <a:ext cx="1008604" cy="587940"/>
      </dsp:txXfrm>
    </dsp:sp>
    <dsp:sp modelId="{509A4B65-58C1-4D1A-A52D-70BC5316F828}">
      <dsp:nvSpPr>
        <dsp:cNvPr id="0" name=""/>
        <dsp:cNvSpPr/>
      </dsp:nvSpPr>
      <dsp:spPr>
        <a:xfrm>
          <a:off x="1354193" y="588315"/>
          <a:ext cx="117588" cy="1175880"/>
        </a:xfrm>
        <a:custGeom>
          <a:avLst/>
          <a:gdLst/>
          <a:ahLst/>
          <a:cxnLst/>
          <a:rect l="0" t="0" r="0" b="0"/>
          <a:pathLst>
            <a:path>
              <a:moveTo>
                <a:pt x="0" y="0"/>
              </a:moveTo>
              <a:lnTo>
                <a:pt x="0" y="1175880"/>
              </a:lnTo>
              <a:lnTo>
                <a:pt x="117588" y="1175880"/>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B2073CE8-2BCE-4581-8DBE-E9259D6CB531}">
      <dsp:nvSpPr>
        <dsp:cNvPr id="0" name=""/>
        <dsp:cNvSpPr/>
      </dsp:nvSpPr>
      <dsp:spPr>
        <a:xfrm>
          <a:off x="1471781" y="1470225"/>
          <a:ext cx="1004390"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u="none" kern="1200">
              <a:solidFill>
                <a:srgbClr val="003C78"/>
              </a:solidFill>
              <a:latin typeface="Arial"/>
              <a:cs typeface="Arial"/>
            </a:rPr>
            <a:t>Strategic partnerships</a:t>
          </a:r>
        </a:p>
      </dsp:txBody>
      <dsp:txXfrm>
        <a:off x="1471781" y="1470225"/>
        <a:ext cx="1004390" cy="587940"/>
      </dsp:txXfrm>
    </dsp:sp>
    <dsp:sp modelId="{DE8B1ADB-1440-4A41-ACA8-74D42BDBEC7D}">
      <dsp:nvSpPr>
        <dsp:cNvPr id="0" name=""/>
        <dsp:cNvSpPr/>
      </dsp:nvSpPr>
      <dsp:spPr>
        <a:xfrm>
          <a:off x="2706456" y="374"/>
          <a:ext cx="1175880" cy="587940"/>
        </a:xfrm>
        <a:prstGeom prst="rect">
          <a:avLst/>
        </a:prstGeom>
        <a:solidFill>
          <a:srgbClr val="5480AB"/>
        </a:solidFill>
        <a:ln>
          <a:noFill/>
        </a:ln>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u="none" strike="noStrike" kern="1200">
              <a:latin typeface="Arial"/>
              <a:cs typeface="Arial"/>
            </a:rPr>
            <a:t>Effective CzechTourism</a:t>
          </a:r>
        </a:p>
      </dsp:txBody>
      <dsp:txXfrm>
        <a:off x="2706456" y="374"/>
        <a:ext cx="1175880" cy="587940"/>
      </dsp:txXfrm>
    </dsp:sp>
    <dsp:sp modelId="{C55E37E1-6834-4175-BA15-C51B24D9C21F}">
      <dsp:nvSpPr>
        <dsp:cNvPr id="0" name=""/>
        <dsp:cNvSpPr/>
      </dsp:nvSpPr>
      <dsp:spPr>
        <a:xfrm>
          <a:off x="2824044" y="588315"/>
          <a:ext cx="117588" cy="440955"/>
        </a:xfrm>
        <a:custGeom>
          <a:avLst/>
          <a:gdLst/>
          <a:ahLst/>
          <a:cxnLst/>
          <a:rect l="0" t="0" r="0" b="0"/>
          <a:pathLst>
            <a:path>
              <a:moveTo>
                <a:pt x="0" y="0"/>
              </a:moveTo>
              <a:lnTo>
                <a:pt x="0" y="440955"/>
              </a:lnTo>
              <a:lnTo>
                <a:pt x="117588" y="440955"/>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F958D988-D540-4C66-B0FC-1EF2F5784D96}">
      <dsp:nvSpPr>
        <dsp:cNvPr id="0" name=""/>
        <dsp:cNvSpPr/>
      </dsp:nvSpPr>
      <dsp:spPr>
        <a:xfrm>
          <a:off x="2941632" y="735300"/>
          <a:ext cx="9407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u="none" kern="1200">
              <a:solidFill>
                <a:srgbClr val="003C78"/>
              </a:solidFill>
              <a:latin typeface="Arial"/>
              <a:ea typeface="+mn-ea"/>
              <a:cs typeface="Arial"/>
            </a:rPr>
            <a:t>CzechTourism – a stable and attractive employer for a motivated team of professionals</a:t>
          </a:r>
        </a:p>
      </dsp:txBody>
      <dsp:txXfrm>
        <a:off x="2941632" y="735300"/>
        <a:ext cx="940704" cy="587940"/>
      </dsp:txXfrm>
    </dsp:sp>
    <dsp:sp modelId="{95A6BB27-F3DB-457F-A72C-C392AF97EE3F}">
      <dsp:nvSpPr>
        <dsp:cNvPr id="0" name=""/>
        <dsp:cNvSpPr/>
      </dsp:nvSpPr>
      <dsp:spPr>
        <a:xfrm>
          <a:off x="2824044" y="588315"/>
          <a:ext cx="117588" cy="1175880"/>
        </a:xfrm>
        <a:custGeom>
          <a:avLst/>
          <a:gdLst/>
          <a:ahLst/>
          <a:cxnLst/>
          <a:rect l="0" t="0" r="0" b="0"/>
          <a:pathLst>
            <a:path>
              <a:moveTo>
                <a:pt x="0" y="0"/>
              </a:moveTo>
              <a:lnTo>
                <a:pt x="0" y="1175880"/>
              </a:lnTo>
              <a:lnTo>
                <a:pt x="117588" y="1175880"/>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DA5D0510-3705-4937-A57C-D98A0C5F8E11}">
      <dsp:nvSpPr>
        <dsp:cNvPr id="0" name=""/>
        <dsp:cNvSpPr/>
      </dsp:nvSpPr>
      <dsp:spPr>
        <a:xfrm>
          <a:off x="2941632" y="1470225"/>
          <a:ext cx="9407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b="0" i="0" u="none" kern="1200">
              <a:solidFill>
                <a:srgbClr val="003C78"/>
              </a:solidFill>
              <a:latin typeface="Arial"/>
              <a:cs typeface="Arial"/>
            </a:rPr>
            <a:t>Introduction of project management and agency transparency </a:t>
          </a:r>
        </a:p>
      </dsp:txBody>
      <dsp:txXfrm>
        <a:off x="2941632" y="1470225"/>
        <a:ext cx="940704" cy="587940"/>
      </dsp:txXfrm>
    </dsp:sp>
    <dsp:sp modelId="{285E732C-D75C-48F7-AD7A-02539C4FF4F1}">
      <dsp:nvSpPr>
        <dsp:cNvPr id="0" name=""/>
        <dsp:cNvSpPr/>
      </dsp:nvSpPr>
      <dsp:spPr>
        <a:xfrm>
          <a:off x="2824044" y="588315"/>
          <a:ext cx="117588" cy="1910806"/>
        </a:xfrm>
        <a:custGeom>
          <a:avLst/>
          <a:gdLst/>
          <a:ahLst/>
          <a:cxnLst/>
          <a:rect l="0" t="0" r="0" b="0"/>
          <a:pathLst>
            <a:path>
              <a:moveTo>
                <a:pt x="0" y="0"/>
              </a:moveTo>
              <a:lnTo>
                <a:pt x="0" y="1910806"/>
              </a:lnTo>
              <a:lnTo>
                <a:pt x="117588" y="1910806"/>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F6CA60F7-AB8F-4560-9146-8B02A6C2DF23}">
      <dsp:nvSpPr>
        <dsp:cNvPr id="0" name=""/>
        <dsp:cNvSpPr/>
      </dsp:nvSpPr>
      <dsp:spPr>
        <a:xfrm>
          <a:off x="2941632" y="2205151"/>
          <a:ext cx="9407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u="none" kern="1200">
              <a:solidFill>
                <a:srgbClr val="003C78"/>
              </a:solidFill>
              <a:latin typeface="Arial"/>
              <a:cs typeface="Arial"/>
            </a:rPr>
            <a:t>Digitalization of the agency and related processes</a:t>
          </a:r>
        </a:p>
      </dsp:txBody>
      <dsp:txXfrm>
        <a:off x="2941632" y="2205151"/>
        <a:ext cx="940704" cy="587940"/>
      </dsp:txXfrm>
    </dsp:sp>
    <dsp:sp modelId="{F2999DA5-C96E-4282-9D8E-AD1BD8AF4074}">
      <dsp:nvSpPr>
        <dsp:cNvPr id="0" name=""/>
        <dsp:cNvSpPr/>
      </dsp:nvSpPr>
      <dsp:spPr>
        <a:xfrm>
          <a:off x="4176307" y="374"/>
          <a:ext cx="1175880" cy="587940"/>
        </a:xfrm>
        <a:prstGeom prst="rect">
          <a:avLst/>
        </a:prstGeom>
        <a:solidFill>
          <a:srgbClr val="5C8AB7"/>
        </a:solidFill>
        <a:ln>
          <a:noFill/>
        </a:ln>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u="none" strike="noStrike" kern="1200">
              <a:latin typeface="Arial"/>
              <a:cs typeface="Arial"/>
            </a:rPr>
            <a:t>Effective support for entrepreneurs and regions</a:t>
          </a:r>
        </a:p>
      </dsp:txBody>
      <dsp:txXfrm>
        <a:off x="4176307" y="374"/>
        <a:ext cx="1175880" cy="587940"/>
      </dsp:txXfrm>
    </dsp:sp>
    <dsp:sp modelId="{16135F68-8C47-492C-8FAC-3A7D0D40C878}">
      <dsp:nvSpPr>
        <dsp:cNvPr id="0" name=""/>
        <dsp:cNvSpPr/>
      </dsp:nvSpPr>
      <dsp:spPr>
        <a:xfrm>
          <a:off x="4293895" y="588315"/>
          <a:ext cx="117588" cy="440955"/>
        </a:xfrm>
        <a:custGeom>
          <a:avLst/>
          <a:gdLst/>
          <a:ahLst/>
          <a:cxnLst/>
          <a:rect l="0" t="0" r="0" b="0"/>
          <a:pathLst>
            <a:path>
              <a:moveTo>
                <a:pt x="0" y="0"/>
              </a:moveTo>
              <a:lnTo>
                <a:pt x="0" y="440955"/>
              </a:lnTo>
              <a:lnTo>
                <a:pt x="117588" y="440955"/>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00BCE155-2039-45BF-A325-36F8768C8D4D}">
      <dsp:nvSpPr>
        <dsp:cNvPr id="0" name=""/>
        <dsp:cNvSpPr/>
      </dsp:nvSpPr>
      <dsp:spPr>
        <a:xfrm>
          <a:off x="4411483" y="735300"/>
          <a:ext cx="9407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rtl="0">
            <a:lnSpc>
              <a:spcPct val="90000"/>
            </a:lnSpc>
            <a:spcBef>
              <a:spcPct val="0"/>
            </a:spcBef>
            <a:spcAft>
              <a:spcPct val="35000"/>
            </a:spcAft>
            <a:buNone/>
          </a:pPr>
          <a:r>
            <a:rPr lang="en-GB" sz="800" b="0" i="0" u="none" kern="1200">
              <a:solidFill>
                <a:srgbClr val="003C78"/>
              </a:solidFill>
              <a:latin typeface="Arial"/>
              <a:cs typeface="Arial"/>
            </a:rPr>
            <a:t>Setting priorities</a:t>
          </a:r>
          <a:r>
            <a:rPr lang="en-GB" sz="800" kern="1200">
              <a:solidFill>
                <a:srgbClr val="003C78"/>
              </a:solidFill>
              <a:latin typeface="Arial"/>
              <a:cs typeface="Arial"/>
            </a:rPr>
            <a:t> of CzechTourism activities</a:t>
          </a:r>
        </a:p>
      </dsp:txBody>
      <dsp:txXfrm>
        <a:off x="4411483" y="735300"/>
        <a:ext cx="940704" cy="587940"/>
      </dsp:txXfrm>
    </dsp:sp>
    <dsp:sp modelId="{8809BEB1-7906-446E-8F56-BEB167A838D8}">
      <dsp:nvSpPr>
        <dsp:cNvPr id="0" name=""/>
        <dsp:cNvSpPr/>
      </dsp:nvSpPr>
      <dsp:spPr>
        <a:xfrm>
          <a:off x="4293895" y="588315"/>
          <a:ext cx="117588" cy="1175880"/>
        </a:xfrm>
        <a:custGeom>
          <a:avLst/>
          <a:gdLst/>
          <a:ahLst/>
          <a:cxnLst/>
          <a:rect l="0" t="0" r="0" b="0"/>
          <a:pathLst>
            <a:path>
              <a:moveTo>
                <a:pt x="0" y="0"/>
              </a:moveTo>
              <a:lnTo>
                <a:pt x="0" y="1175880"/>
              </a:lnTo>
              <a:lnTo>
                <a:pt x="117588" y="1175880"/>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BDB86D46-FEC9-4AF3-AF08-C084A735A785}">
      <dsp:nvSpPr>
        <dsp:cNvPr id="0" name=""/>
        <dsp:cNvSpPr/>
      </dsp:nvSpPr>
      <dsp:spPr>
        <a:xfrm>
          <a:off x="4411483" y="1470225"/>
          <a:ext cx="9407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u="none" kern="1200">
              <a:solidFill>
                <a:srgbClr val="003C78"/>
              </a:solidFill>
              <a:latin typeface="Arial"/>
              <a:cs typeface="Arial"/>
            </a:rPr>
            <a:t>Support for innovations in tourism</a:t>
          </a:r>
        </a:p>
      </dsp:txBody>
      <dsp:txXfrm>
        <a:off x="4411483" y="1470225"/>
        <a:ext cx="940704" cy="587940"/>
      </dsp:txXfrm>
    </dsp:sp>
    <dsp:sp modelId="{506CB9F4-7971-47AC-94EC-5CFA49E02EE8}">
      <dsp:nvSpPr>
        <dsp:cNvPr id="0" name=""/>
        <dsp:cNvSpPr/>
      </dsp:nvSpPr>
      <dsp:spPr>
        <a:xfrm>
          <a:off x="4293895" y="588315"/>
          <a:ext cx="117588" cy="1910806"/>
        </a:xfrm>
        <a:custGeom>
          <a:avLst/>
          <a:gdLst/>
          <a:ahLst/>
          <a:cxnLst/>
          <a:rect l="0" t="0" r="0" b="0"/>
          <a:pathLst>
            <a:path>
              <a:moveTo>
                <a:pt x="0" y="0"/>
              </a:moveTo>
              <a:lnTo>
                <a:pt x="0" y="1910806"/>
              </a:lnTo>
              <a:lnTo>
                <a:pt x="117588" y="1910806"/>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2D61C9D3-4C11-49DC-A427-ACA57C76345D}">
      <dsp:nvSpPr>
        <dsp:cNvPr id="0" name=""/>
        <dsp:cNvSpPr/>
      </dsp:nvSpPr>
      <dsp:spPr>
        <a:xfrm>
          <a:off x="4411483" y="2205151"/>
          <a:ext cx="9407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u="none" kern="1200">
              <a:solidFill>
                <a:srgbClr val="003C78"/>
              </a:solidFill>
              <a:latin typeface="Arial"/>
              <a:cs typeface="Arial"/>
            </a:rPr>
            <a:t>Education and surveys in coordination with regions and entrepreneurs</a:t>
          </a:r>
        </a:p>
      </dsp:txBody>
      <dsp:txXfrm>
        <a:off x="4411483" y="2205151"/>
        <a:ext cx="940704" cy="587940"/>
      </dsp:txXfrm>
    </dsp:sp>
    <dsp:sp modelId="{6BE7A801-133F-498C-A5C9-050F83746183}">
      <dsp:nvSpPr>
        <dsp:cNvPr id="0" name=""/>
        <dsp:cNvSpPr/>
      </dsp:nvSpPr>
      <dsp:spPr>
        <a:xfrm>
          <a:off x="4293895" y="588315"/>
          <a:ext cx="117588" cy="2645731"/>
        </a:xfrm>
        <a:custGeom>
          <a:avLst/>
          <a:gdLst/>
          <a:ahLst/>
          <a:cxnLst/>
          <a:rect l="0" t="0" r="0" b="0"/>
          <a:pathLst>
            <a:path>
              <a:moveTo>
                <a:pt x="0" y="0"/>
              </a:moveTo>
              <a:lnTo>
                <a:pt x="0" y="2645731"/>
              </a:lnTo>
              <a:lnTo>
                <a:pt x="117588" y="2645731"/>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624B0922-D4F7-42B8-A616-FF06588B1577}">
      <dsp:nvSpPr>
        <dsp:cNvPr id="0" name=""/>
        <dsp:cNvSpPr/>
      </dsp:nvSpPr>
      <dsp:spPr>
        <a:xfrm>
          <a:off x="4411483" y="2940076"/>
          <a:ext cx="940704" cy="587940"/>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u="none" kern="1200">
              <a:solidFill>
                <a:srgbClr val="003C78"/>
              </a:solidFill>
              <a:latin typeface="Arial"/>
              <a:cs typeface="Arial"/>
            </a:rPr>
            <a:t>Strong network of representative offices abroad</a:t>
          </a:r>
        </a:p>
      </dsp:txBody>
      <dsp:txXfrm>
        <a:off x="4411483" y="2940076"/>
        <a:ext cx="940704" cy="587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74E22-CAAE-4147-8DF5-E62D6A99467B}">
      <dsp:nvSpPr>
        <dsp:cNvPr id="0" name=""/>
        <dsp:cNvSpPr/>
      </dsp:nvSpPr>
      <dsp:spPr>
        <a:xfrm>
          <a:off x="696118" y="1078"/>
          <a:ext cx="1484730" cy="742365"/>
        </a:xfrm>
        <a:prstGeom prst="rect">
          <a:avLst/>
        </a:prstGeom>
        <a:solidFill>
          <a:srgbClr val="5C8AB7"/>
        </a:solid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u="none" strike="noStrike" kern="1200">
              <a:solidFill>
                <a:schemeClr val="bg1"/>
              </a:solidFill>
              <a:latin typeface="Arial" panose="020B0604020202020204" pitchFamily="34" charset="0"/>
              <a:cs typeface="Arial" panose="020B0604020202020204" pitchFamily="34" charset="0"/>
            </a:rPr>
            <a:t>Digitalization of the tourism offer</a:t>
          </a:r>
        </a:p>
      </dsp:txBody>
      <dsp:txXfrm>
        <a:off x="696118" y="1078"/>
        <a:ext cx="1484730" cy="742365"/>
      </dsp:txXfrm>
    </dsp:sp>
    <dsp:sp modelId="{41107E4A-3711-4ECD-B79E-DDC921D1D791}">
      <dsp:nvSpPr>
        <dsp:cNvPr id="0" name=""/>
        <dsp:cNvSpPr/>
      </dsp:nvSpPr>
      <dsp:spPr>
        <a:xfrm>
          <a:off x="844591" y="743443"/>
          <a:ext cx="148473" cy="556773"/>
        </a:xfrm>
        <a:custGeom>
          <a:avLst/>
          <a:gdLst/>
          <a:ahLst/>
          <a:cxnLst/>
          <a:rect l="0" t="0" r="0" b="0"/>
          <a:pathLst>
            <a:path>
              <a:moveTo>
                <a:pt x="0" y="0"/>
              </a:moveTo>
              <a:lnTo>
                <a:pt x="0" y="556773"/>
              </a:lnTo>
              <a:lnTo>
                <a:pt x="148473" y="556773"/>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E6D6EAF3-B7CB-4D2F-89A0-A943D72E363C}">
      <dsp:nvSpPr>
        <dsp:cNvPr id="0" name=""/>
        <dsp:cNvSpPr/>
      </dsp:nvSpPr>
      <dsp:spPr>
        <a:xfrm>
          <a:off x="993064" y="929035"/>
          <a:ext cx="1238645"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GB" sz="1000" b="0" i="0" u="none" kern="1200">
              <a:solidFill>
                <a:srgbClr val="003C78"/>
              </a:solidFill>
              <a:latin typeface="Arial" panose="020B0604020202020204" pitchFamily="34" charset="0"/>
              <a:cs typeface="Arial" panose="020B0604020202020204" pitchFamily="34" charset="0"/>
            </a:rPr>
            <a:t>Use of the digitalization potential for making visitor management more effective</a:t>
          </a:r>
        </a:p>
      </dsp:txBody>
      <dsp:txXfrm>
        <a:off x="993064" y="929035"/>
        <a:ext cx="1238645" cy="742365"/>
      </dsp:txXfrm>
    </dsp:sp>
    <dsp:sp modelId="{509A4B65-58C1-4D1A-A52D-70BC5316F828}">
      <dsp:nvSpPr>
        <dsp:cNvPr id="0" name=""/>
        <dsp:cNvSpPr/>
      </dsp:nvSpPr>
      <dsp:spPr>
        <a:xfrm>
          <a:off x="844591" y="743443"/>
          <a:ext cx="148473" cy="1484730"/>
        </a:xfrm>
        <a:custGeom>
          <a:avLst/>
          <a:gdLst/>
          <a:ahLst/>
          <a:cxnLst/>
          <a:rect l="0" t="0" r="0" b="0"/>
          <a:pathLst>
            <a:path>
              <a:moveTo>
                <a:pt x="0" y="0"/>
              </a:moveTo>
              <a:lnTo>
                <a:pt x="0" y="1484730"/>
              </a:lnTo>
              <a:lnTo>
                <a:pt x="148473" y="1484730"/>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B2073CE8-2BCE-4581-8DBE-E9259D6CB531}">
      <dsp:nvSpPr>
        <dsp:cNvPr id="0" name=""/>
        <dsp:cNvSpPr/>
      </dsp:nvSpPr>
      <dsp:spPr>
        <a:xfrm>
          <a:off x="993064" y="1856991"/>
          <a:ext cx="1254846"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0" i="0" u="none" kern="1200">
              <a:solidFill>
                <a:srgbClr val="003C78"/>
              </a:solidFill>
              <a:latin typeface="Arial" panose="020B0604020202020204" pitchFamily="34" charset="0"/>
              <a:cs typeface="Arial" panose="020B0604020202020204" pitchFamily="34" charset="0"/>
            </a:rPr>
            <a:t>Online presentation of the destination</a:t>
          </a:r>
        </a:p>
      </dsp:txBody>
      <dsp:txXfrm>
        <a:off x="993064" y="1856991"/>
        <a:ext cx="1254846" cy="742365"/>
      </dsp:txXfrm>
    </dsp:sp>
    <dsp:sp modelId="{DE8B1ADB-1440-4A41-ACA8-74D42BDBEC7D}">
      <dsp:nvSpPr>
        <dsp:cNvPr id="0" name=""/>
        <dsp:cNvSpPr/>
      </dsp:nvSpPr>
      <dsp:spPr>
        <a:xfrm>
          <a:off x="2552031" y="1078"/>
          <a:ext cx="1484730" cy="742365"/>
        </a:xfrm>
        <a:prstGeom prst="rect">
          <a:avLst/>
        </a:prstGeom>
        <a:solidFill>
          <a:srgbClr val="5480AB"/>
        </a:solidFill>
        <a:ln>
          <a:noFill/>
        </a:ln>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u="none" strike="noStrike" kern="1200">
              <a:latin typeface="Arial" panose="020B0604020202020204" pitchFamily="34" charset="0"/>
              <a:cs typeface="Arial" panose="020B0604020202020204" pitchFamily="34" charset="0"/>
            </a:rPr>
            <a:t>Effective destination management</a:t>
          </a:r>
        </a:p>
      </dsp:txBody>
      <dsp:txXfrm>
        <a:off x="2552031" y="1078"/>
        <a:ext cx="1484730" cy="742365"/>
      </dsp:txXfrm>
    </dsp:sp>
    <dsp:sp modelId="{C55E37E1-6834-4175-BA15-C51B24D9C21F}">
      <dsp:nvSpPr>
        <dsp:cNvPr id="0" name=""/>
        <dsp:cNvSpPr/>
      </dsp:nvSpPr>
      <dsp:spPr>
        <a:xfrm>
          <a:off x="2700504" y="743443"/>
          <a:ext cx="148473" cy="556773"/>
        </a:xfrm>
        <a:custGeom>
          <a:avLst/>
          <a:gdLst/>
          <a:ahLst/>
          <a:cxnLst/>
          <a:rect l="0" t="0" r="0" b="0"/>
          <a:pathLst>
            <a:path>
              <a:moveTo>
                <a:pt x="0" y="0"/>
              </a:moveTo>
              <a:lnTo>
                <a:pt x="0" y="556773"/>
              </a:lnTo>
              <a:lnTo>
                <a:pt x="148473" y="556773"/>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F958D988-D540-4C66-B0FC-1EF2F5784D96}">
      <dsp:nvSpPr>
        <dsp:cNvPr id="0" name=""/>
        <dsp:cNvSpPr/>
      </dsp:nvSpPr>
      <dsp:spPr>
        <a:xfrm>
          <a:off x="2848977" y="929035"/>
          <a:ext cx="1187784"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3C78"/>
              </a:solidFill>
              <a:latin typeface="Arial" panose="020B0604020202020204" pitchFamily="34" charset="0"/>
              <a:cs typeface="Arial" panose="020B0604020202020204" pitchFamily="34" charset="0"/>
            </a:rPr>
            <a:t>Sustainable tourism in the destination</a:t>
          </a:r>
        </a:p>
      </dsp:txBody>
      <dsp:txXfrm>
        <a:off x="2848977" y="929035"/>
        <a:ext cx="1187784" cy="742365"/>
      </dsp:txXfrm>
    </dsp:sp>
    <dsp:sp modelId="{95A6BB27-F3DB-457F-A72C-C392AF97EE3F}">
      <dsp:nvSpPr>
        <dsp:cNvPr id="0" name=""/>
        <dsp:cNvSpPr/>
      </dsp:nvSpPr>
      <dsp:spPr>
        <a:xfrm>
          <a:off x="2700504" y="743443"/>
          <a:ext cx="148473" cy="1484730"/>
        </a:xfrm>
        <a:custGeom>
          <a:avLst/>
          <a:gdLst/>
          <a:ahLst/>
          <a:cxnLst/>
          <a:rect l="0" t="0" r="0" b="0"/>
          <a:pathLst>
            <a:path>
              <a:moveTo>
                <a:pt x="0" y="0"/>
              </a:moveTo>
              <a:lnTo>
                <a:pt x="0" y="1484730"/>
              </a:lnTo>
              <a:lnTo>
                <a:pt x="148473" y="1484730"/>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DA5D0510-3705-4937-A57C-D98A0C5F8E11}">
      <dsp:nvSpPr>
        <dsp:cNvPr id="0" name=""/>
        <dsp:cNvSpPr/>
      </dsp:nvSpPr>
      <dsp:spPr>
        <a:xfrm>
          <a:off x="2848977" y="1856991"/>
          <a:ext cx="1187784"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GB" sz="1000" b="0" i="0" u="none" kern="1200">
              <a:solidFill>
                <a:srgbClr val="003C78"/>
              </a:solidFill>
              <a:latin typeface="Arial" panose="020B0604020202020204" pitchFamily="34" charset="0"/>
              <a:ea typeface="+mn-ea"/>
              <a:cs typeface="Arial" panose="020B0604020202020204" pitchFamily="34" charset="0"/>
            </a:rPr>
            <a:t>Assistance and support in preparation of an exclusive offer in regions</a:t>
          </a:r>
        </a:p>
      </dsp:txBody>
      <dsp:txXfrm>
        <a:off x="2848977" y="1856991"/>
        <a:ext cx="1187784" cy="742365"/>
      </dsp:txXfrm>
    </dsp:sp>
    <dsp:sp modelId="{285E732C-D75C-48F7-AD7A-02539C4FF4F1}">
      <dsp:nvSpPr>
        <dsp:cNvPr id="0" name=""/>
        <dsp:cNvSpPr/>
      </dsp:nvSpPr>
      <dsp:spPr>
        <a:xfrm>
          <a:off x="2700504" y="743443"/>
          <a:ext cx="148473" cy="2412686"/>
        </a:xfrm>
        <a:custGeom>
          <a:avLst/>
          <a:gdLst/>
          <a:ahLst/>
          <a:cxnLst/>
          <a:rect l="0" t="0" r="0" b="0"/>
          <a:pathLst>
            <a:path>
              <a:moveTo>
                <a:pt x="0" y="0"/>
              </a:moveTo>
              <a:lnTo>
                <a:pt x="0" y="2412686"/>
              </a:lnTo>
              <a:lnTo>
                <a:pt x="148473" y="2412686"/>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F6CA60F7-AB8F-4560-9146-8B02A6C2DF23}">
      <dsp:nvSpPr>
        <dsp:cNvPr id="0" name=""/>
        <dsp:cNvSpPr/>
      </dsp:nvSpPr>
      <dsp:spPr>
        <a:xfrm>
          <a:off x="2848977" y="2784948"/>
          <a:ext cx="1187784"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rgbClr val="003C78"/>
              </a:solidFill>
              <a:latin typeface="Arial" panose="020B0604020202020204" pitchFamily="34" charset="0"/>
              <a:ea typeface="+mn-ea"/>
              <a:cs typeface="Arial" panose="020B0604020202020204" pitchFamily="34" charset="0"/>
            </a:rPr>
            <a:t>Targeted effective marketing</a:t>
          </a:r>
        </a:p>
      </dsp:txBody>
      <dsp:txXfrm>
        <a:off x="2848977" y="2784948"/>
        <a:ext cx="1187784" cy="742365"/>
      </dsp:txXfrm>
    </dsp:sp>
    <dsp:sp modelId="{F2999DA5-C96E-4282-9D8E-AD1BD8AF4074}">
      <dsp:nvSpPr>
        <dsp:cNvPr id="0" name=""/>
        <dsp:cNvSpPr/>
      </dsp:nvSpPr>
      <dsp:spPr>
        <a:xfrm>
          <a:off x="4407944" y="1078"/>
          <a:ext cx="1484730" cy="742365"/>
        </a:xfrm>
        <a:prstGeom prst="rect">
          <a:avLst/>
        </a:prstGeom>
        <a:solidFill>
          <a:srgbClr val="5C8AB7"/>
        </a:solidFill>
        <a:ln>
          <a:noFill/>
        </a:ln>
        <a:effectLst>
          <a:outerShdw blurRad="40000" dist="23000" dir="5400000" rotWithShape="0">
            <a:schemeClr val="bg1">
              <a:alpha val="35000"/>
            </a:scheme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cs-CZ" sz="1100" b="1" u="none" strike="noStrike" kern="1200" dirty="0" err="1">
              <a:latin typeface="Arial" panose="020B0604020202020204" pitchFamily="34" charset="0"/>
              <a:cs typeface="Arial" panose="020B0604020202020204" pitchFamily="34" charset="0"/>
            </a:rPr>
            <a:t>Maximizing</a:t>
          </a:r>
          <a:r>
            <a:rPr lang="cs-CZ" sz="1100" b="1" u="none" strike="noStrike" kern="1200" dirty="0">
              <a:latin typeface="Arial" panose="020B0604020202020204" pitchFamily="34" charset="0"/>
              <a:cs typeface="Arial" panose="020B0604020202020204" pitchFamily="34" charset="0"/>
            </a:rPr>
            <a:t> </a:t>
          </a:r>
          <a:r>
            <a:rPr lang="cs-CZ" sz="1100" b="1" u="none" strike="noStrike" kern="1200" dirty="0" err="1">
              <a:latin typeface="Arial" panose="020B0604020202020204" pitchFamily="34" charset="0"/>
              <a:cs typeface="Arial" panose="020B0604020202020204" pitchFamily="34" charset="0"/>
            </a:rPr>
            <a:t>visitor</a:t>
          </a:r>
          <a:r>
            <a:rPr lang="cs-CZ" sz="1100" b="1" u="none" strike="noStrike" kern="1200" dirty="0">
              <a:latin typeface="Arial" panose="020B0604020202020204" pitchFamily="34" charset="0"/>
              <a:cs typeface="Arial" panose="020B0604020202020204" pitchFamily="34" charset="0"/>
            </a:rPr>
            <a:t> </a:t>
          </a:r>
          <a:r>
            <a:rPr lang="cs-CZ" sz="1100" b="1" u="none" strike="noStrike" kern="1200" dirty="0" err="1">
              <a:latin typeface="Arial" panose="020B0604020202020204" pitchFamily="34" charset="0"/>
              <a:cs typeface="Arial" panose="020B0604020202020204" pitchFamily="34" charset="0"/>
            </a:rPr>
            <a:t>experience</a:t>
          </a:r>
          <a:endParaRPr lang="en-GB" sz="1100" b="1" u="none" strike="noStrike" kern="1200" dirty="0">
            <a:latin typeface="Arial" panose="020B0604020202020204" pitchFamily="34" charset="0"/>
            <a:cs typeface="Arial" panose="020B0604020202020204" pitchFamily="34" charset="0"/>
          </a:endParaRPr>
        </a:p>
      </dsp:txBody>
      <dsp:txXfrm>
        <a:off x="4407944" y="1078"/>
        <a:ext cx="1484730" cy="742365"/>
      </dsp:txXfrm>
    </dsp:sp>
    <dsp:sp modelId="{16135F68-8C47-492C-8FAC-3A7D0D40C878}">
      <dsp:nvSpPr>
        <dsp:cNvPr id="0" name=""/>
        <dsp:cNvSpPr/>
      </dsp:nvSpPr>
      <dsp:spPr>
        <a:xfrm>
          <a:off x="4556417" y="743443"/>
          <a:ext cx="148473" cy="556773"/>
        </a:xfrm>
        <a:custGeom>
          <a:avLst/>
          <a:gdLst/>
          <a:ahLst/>
          <a:cxnLst/>
          <a:rect l="0" t="0" r="0" b="0"/>
          <a:pathLst>
            <a:path>
              <a:moveTo>
                <a:pt x="0" y="0"/>
              </a:moveTo>
              <a:lnTo>
                <a:pt x="0" y="556773"/>
              </a:lnTo>
              <a:lnTo>
                <a:pt x="148473" y="556773"/>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00BCE155-2039-45BF-A325-36F8768C8D4D}">
      <dsp:nvSpPr>
        <dsp:cNvPr id="0" name=""/>
        <dsp:cNvSpPr/>
      </dsp:nvSpPr>
      <dsp:spPr>
        <a:xfrm>
          <a:off x="4704890" y="929035"/>
          <a:ext cx="1187784"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GB" sz="1000" b="0" i="0" u="none" kern="1200">
              <a:solidFill>
                <a:srgbClr val="003C78"/>
              </a:solidFill>
              <a:latin typeface="Arial" panose="020B0604020202020204" pitchFamily="34" charset="0"/>
              <a:cs typeface="Arial" panose="020B0604020202020204" pitchFamily="34" charset="0"/>
            </a:rPr>
            <a:t>Service quality improvement</a:t>
          </a:r>
        </a:p>
      </dsp:txBody>
      <dsp:txXfrm>
        <a:off x="4704890" y="929035"/>
        <a:ext cx="1187784" cy="742365"/>
      </dsp:txXfrm>
    </dsp:sp>
    <dsp:sp modelId="{8809BEB1-7906-446E-8F56-BEB167A838D8}">
      <dsp:nvSpPr>
        <dsp:cNvPr id="0" name=""/>
        <dsp:cNvSpPr/>
      </dsp:nvSpPr>
      <dsp:spPr>
        <a:xfrm>
          <a:off x="4556417" y="743443"/>
          <a:ext cx="148473" cy="1484730"/>
        </a:xfrm>
        <a:custGeom>
          <a:avLst/>
          <a:gdLst/>
          <a:ahLst/>
          <a:cxnLst/>
          <a:rect l="0" t="0" r="0" b="0"/>
          <a:pathLst>
            <a:path>
              <a:moveTo>
                <a:pt x="0" y="0"/>
              </a:moveTo>
              <a:lnTo>
                <a:pt x="0" y="1484730"/>
              </a:lnTo>
              <a:lnTo>
                <a:pt x="148473" y="1484730"/>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BDB86D46-FEC9-4AF3-AF08-C084A735A785}">
      <dsp:nvSpPr>
        <dsp:cNvPr id="0" name=""/>
        <dsp:cNvSpPr/>
      </dsp:nvSpPr>
      <dsp:spPr>
        <a:xfrm>
          <a:off x="4704890" y="1856991"/>
          <a:ext cx="1187784"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cs-CZ" sz="1000" b="0" i="0" u="none" kern="1200" dirty="0" err="1">
              <a:solidFill>
                <a:srgbClr val="003C78"/>
              </a:solidFill>
              <a:latin typeface="Arial" panose="020B0604020202020204" pitchFamily="34" charset="0"/>
              <a:cs typeface="Arial" panose="020B0604020202020204" pitchFamily="34" charset="0"/>
            </a:rPr>
            <a:t>Accessible</a:t>
          </a:r>
          <a:r>
            <a:rPr lang="cs-CZ" sz="1000" b="0" i="0" u="none" kern="1200" dirty="0">
              <a:solidFill>
                <a:srgbClr val="003C78"/>
              </a:solidFill>
              <a:latin typeface="Arial" panose="020B0604020202020204" pitchFamily="34" charset="0"/>
              <a:cs typeface="Arial" panose="020B0604020202020204" pitchFamily="34" charset="0"/>
            </a:rPr>
            <a:t> </a:t>
          </a:r>
          <a:r>
            <a:rPr lang="cs-CZ" sz="1000" b="0" i="0" u="none" kern="1200" dirty="0" err="1">
              <a:solidFill>
                <a:srgbClr val="003C78"/>
              </a:solidFill>
              <a:latin typeface="Arial" panose="020B0604020202020204" pitchFamily="34" charset="0"/>
              <a:cs typeface="Arial" panose="020B0604020202020204" pitchFamily="34" charset="0"/>
            </a:rPr>
            <a:t>tourism</a:t>
          </a:r>
          <a:endParaRPr lang="en-GB" sz="1000" b="0" i="0" u="none" kern="1200" dirty="0">
            <a:solidFill>
              <a:srgbClr val="003C78"/>
            </a:solidFill>
            <a:latin typeface="Arial" panose="020B0604020202020204" pitchFamily="34" charset="0"/>
            <a:cs typeface="Arial" panose="020B0604020202020204" pitchFamily="34" charset="0"/>
          </a:endParaRPr>
        </a:p>
      </dsp:txBody>
      <dsp:txXfrm>
        <a:off x="4704890" y="1856991"/>
        <a:ext cx="1187784" cy="742365"/>
      </dsp:txXfrm>
    </dsp:sp>
    <dsp:sp modelId="{506CB9F4-7971-47AC-94EC-5CFA49E02EE8}">
      <dsp:nvSpPr>
        <dsp:cNvPr id="0" name=""/>
        <dsp:cNvSpPr/>
      </dsp:nvSpPr>
      <dsp:spPr>
        <a:xfrm>
          <a:off x="4556417" y="743443"/>
          <a:ext cx="148473" cy="2412686"/>
        </a:xfrm>
        <a:custGeom>
          <a:avLst/>
          <a:gdLst/>
          <a:ahLst/>
          <a:cxnLst/>
          <a:rect l="0" t="0" r="0" b="0"/>
          <a:pathLst>
            <a:path>
              <a:moveTo>
                <a:pt x="0" y="0"/>
              </a:moveTo>
              <a:lnTo>
                <a:pt x="0" y="2412686"/>
              </a:lnTo>
              <a:lnTo>
                <a:pt x="148473" y="2412686"/>
              </a:lnTo>
            </a:path>
          </a:pathLst>
        </a:custGeom>
        <a:noFill/>
        <a:ln w="25400" cap="flat" cmpd="sng" algn="ctr">
          <a:solidFill>
            <a:srgbClr val="003C78"/>
          </a:solidFill>
          <a:prstDash val="solid"/>
        </a:ln>
        <a:effectLst/>
      </dsp:spPr>
      <dsp:style>
        <a:lnRef idx="2">
          <a:scrgbClr r="0" g="0" b="0"/>
        </a:lnRef>
        <a:fillRef idx="0">
          <a:scrgbClr r="0" g="0" b="0"/>
        </a:fillRef>
        <a:effectRef idx="0">
          <a:scrgbClr r="0" g="0" b="0"/>
        </a:effectRef>
        <a:fontRef idx="minor"/>
      </dsp:style>
    </dsp:sp>
    <dsp:sp modelId="{2D61C9D3-4C11-49DC-A427-ACA57C76345D}">
      <dsp:nvSpPr>
        <dsp:cNvPr id="0" name=""/>
        <dsp:cNvSpPr/>
      </dsp:nvSpPr>
      <dsp:spPr>
        <a:xfrm>
          <a:off x="4704890" y="2784948"/>
          <a:ext cx="1187784" cy="742365"/>
        </a:xfrm>
        <a:prstGeom prst="rect">
          <a:avLst/>
        </a:prstGeom>
        <a:solidFill>
          <a:schemeClr val="lt1"/>
        </a:solidFill>
        <a:ln w="12700" cap="flat" cmpd="sng" algn="ctr">
          <a:solidFill>
            <a:srgbClr val="003C78"/>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0" i="0" u="none" kern="1200">
              <a:solidFill>
                <a:srgbClr val="003C78"/>
              </a:solidFill>
              <a:latin typeface="Arial" panose="020B0604020202020204" pitchFamily="34" charset="0"/>
              <a:cs typeface="Arial" panose="020B0604020202020204" pitchFamily="34" charset="0"/>
            </a:rPr>
            <a:t>Tourism experience manager</a:t>
          </a:r>
        </a:p>
      </dsp:txBody>
      <dsp:txXfrm>
        <a:off x="4704890" y="2784948"/>
        <a:ext cx="1187784" cy="7423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F7635A61-53F2-4724-AC3A-C0BA71D3B56A}" type="datetimeFigureOut">
              <a:rPr lang="cs-CZ" smtClean="0"/>
              <a:t>25.03.2021</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7DF36574-84F8-40CA-8302-C2E5582BA476}" type="slidenum">
              <a:rPr lang="cs-CZ" smtClean="0"/>
              <a:t>‹#›</a:t>
            </a:fld>
            <a:endParaRPr lang="cs-CZ"/>
          </a:p>
        </p:txBody>
      </p:sp>
    </p:spTree>
    <p:extLst>
      <p:ext uri="{BB962C8B-B14F-4D97-AF65-F5344CB8AC3E}">
        <p14:creationId xmlns:p14="http://schemas.microsoft.com/office/powerpoint/2010/main" val="254322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Legend:</a:t>
            </a:r>
          </a:p>
          <a:p>
            <a:r>
              <a:rPr lang="cs-CZ" sz="1200" kern="1200" dirty="0">
                <a:solidFill>
                  <a:schemeClr val="tx1"/>
                </a:solidFill>
                <a:latin typeface="+mn-lt"/>
                <a:ea typeface="+mn-ea"/>
                <a:cs typeface="+mn-cs"/>
              </a:rPr>
              <a:t>Příjezdový cestovní ruch ČR - 2012-2019 </a:t>
            </a:r>
            <a:r>
              <a:rPr lang="en-GB" sz="1200" kern="1200" dirty="0">
                <a:solidFill>
                  <a:schemeClr val="tx1"/>
                </a:solidFill>
                <a:latin typeface="+mn-lt"/>
                <a:ea typeface="+mn-ea"/>
                <a:cs typeface="+mn-cs"/>
              </a:rPr>
              <a:t>Inbound tourism CR, 2012-2019</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Příjezdy - </a:t>
            </a:r>
            <a:r>
              <a:rPr lang="en-GB" sz="1200" kern="1200" dirty="0">
                <a:solidFill>
                  <a:schemeClr val="tx1"/>
                </a:solidFill>
                <a:latin typeface="+mn-lt"/>
                <a:ea typeface="+mn-ea"/>
                <a:cs typeface="+mn-cs"/>
              </a:rPr>
              <a:t>Arrivals</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Přenocování - </a:t>
            </a:r>
            <a:r>
              <a:rPr lang="en-GB" sz="1200" kern="1200" dirty="0">
                <a:solidFill>
                  <a:schemeClr val="tx1"/>
                </a:solidFill>
                <a:latin typeface="+mn-lt"/>
                <a:ea typeface="+mn-ea"/>
                <a:cs typeface="+mn-cs"/>
              </a:rPr>
              <a:t>Overnight stays</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Zdroj: ČSÚ - </a:t>
            </a:r>
            <a:r>
              <a:rPr lang="en-GB" sz="1200" kern="1200" dirty="0">
                <a:solidFill>
                  <a:schemeClr val="tx1"/>
                </a:solidFill>
                <a:latin typeface="+mn-lt"/>
                <a:ea typeface="+mn-ea"/>
                <a:cs typeface="+mn-cs"/>
              </a:rPr>
              <a:t>Source: </a:t>
            </a:r>
            <a:r>
              <a:rPr lang="en-GB" sz="1200" kern="1200" dirty="0" err="1">
                <a:solidFill>
                  <a:schemeClr val="tx1"/>
                </a:solidFill>
                <a:latin typeface="+mn-lt"/>
                <a:ea typeface="+mn-ea"/>
                <a:cs typeface="+mn-cs"/>
              </a:rPr>
              <a:t>CSO</a:t>
            </a:r>
            <a:endParaRPr lang="cs-CZ" sz="1200" kern="120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8</a:t>
            </a:fld>
            <a:endParaRPr lang="cs-CZ"/>
          </a:p>
        </p:txBody>
      </p:sp>
    </p:spTree>
    <p:extLst>
      <p:ext uri="{BB962C8B-B14F-4D97-AF65-F5344CB8AC3E}">
        <p14:creationId xmlns:p14="http://schemas.microsoft.com/office/powerpoint/2010/main" val="95859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28</a:t>
            </a:fld>
            <a:endParaRPr lang="cs-CZ"/>
          </a:p>
        </p:txBody>
      </p:sp>
    </p:spTree>
    <p:extLst>
      <p:ext uri="{BB962C8B-B14F-4D97-AF65-F5344CB8AC3E}">
        <p14:creationId xmlns:p14="http://schemas.microsoft.com/office/powerpoint/2010/main" val="111647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1ABFFA32-8764-46F9-8D8A-2029390C7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837586EC-8D65-4978-9279-62097ECF1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2292" name="Zástupný symbol pro číslo snímku 3">
            <a:extLst>
              <a:ext uri="{FF2B5EF4-FFF2-40B4-BE49-F238E27FC236}">
                <a16:creationId xmlns:a16="http://schemas.microsoft.com/office/drawing/2014/main" id="{99A9A57D-2AA8-4C0C-A0EF-846A6826C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8138"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50BE7-4169-4DDC-AC10-BDCD3C2C1665}" type="slidenum">
              <a:rPr lang="cs-CZ" altLang="cs-CZ" smtClean="0">
                <a:solidFill>
                  <a:srgbClr val="000000"/>
                </a:solidFill>
              </a:rPr>
              <a:pPr>
                <a:spcBef>
                  <a:spcPct val="0"/>
                </a:spcBef>
              </a:pPr>
              <a:t>32</a:t>
            </a:fld>
            <a:endParaRPr lang="cs-CZ" altLang="cs-CZ">
              <a:solidFill>
                <a:srgbClr val="000000"/>
              </a:solidFill>
            </a:endParaRPr>
          </a:p>
        </p:txBody>
      </p:sp>
    </p:spTree>
    <p:extLst>
      <p:ext uri="{BB962C8B-B14F-4D97-AF65-F5344CB8AC3E}">
        <p14:creationId xmlns:p14="http://schemas.microsoft.com/office/powerpoint/2010/main" val="322435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1ABFFA32-8764-46F9-8D8A-2029390C7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837586EC-8D65-4978-9279-62097ECF1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a:p>
        </p:txBody>
      </p:sp>
      <p:sp>
        <p:nvSpPr>
          <p:cNvPr id="12292" name="Zástupný symbol pro číslo snímku 3">
            <a:extLst>
              <a:ext uri="{FF2B5EF4-FFF2-40B4-BE49-F238E27FC236}">
                <a16:creationId xmlns:a16="http://schemas.microsoft.com/office/drawing/2014/main" id="{99A9A57D-2AA8-4C0C-A0EF-846A6826C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8138"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50BE7-4169-4DDC-AC10-BDCD3C2C1665}" type="slidenum">
              <a:rPr lang="cs-CZ" altLang="cs-CZ" smtClean="0">
                <a:solidFill>
                  <a:srgbClr val="000000"/>
                </a:solidFill>
              </a:rPr>
              <a:pPr>
                <a:spcBef>
                  <a:spcPct val="0"/>
                </a:spcBef>
              </a:pPr>
              <a:t>33</a:t>
            </a:fld>
            <a:endParaRPr lang="cs-CZ" altLang="cs-CZ">
              <a:solidFill>
                <a:srgbClr val="000000"/>
              </a:solidFill>
            </a:endParaRPr>
          </a:p>
        </p:txBody>
      </p:sp>
    </p:spTree>
    <p:extLst>
      <p:ext uri="{BB962C8B-B14F-4D97-AF65-F5344CB8AC3E}">
        <p14:creationId xmlns:p14="http://schemas.microsoft.com/office/powerpoint/2010/main" val="381831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1ABFFA32-8764-46F9-8D8A-2029390C7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837586EC-8D65-4978-9279-62097ECF1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a:p>
        </p:txBody>
      </p:sp>
      <p:sp>
        <p:nvSpPr>
          <p:cNvPr id="12292" name="Zástupný symbol pro číslo snímku 3">
            <a:extLst>
              <a:ext uri="{FF2B5EF4-FFF2-40B4-BE49-F238E27FC236}">
                <a16:creationId xmlns:a16="http://schemas.microsoft.com/office/drawing/2014/main" id="{99A9A57D-2AA8-4C0C-A0EF-846A6826C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8138"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50BE7-4169-4DDC-AC10-BDCD3C2C1665}" type="slidenum">
              <a:rPr lang="cs-CZ" altLang="cs-CZ" smtClean="0">
                <a:solidFill>
                  <a:srgbClr val="000000"/>
                </a:solidFill>
              </a:rPr>
              <a:pPr>
                <a:spcBef>
                  <a:spcPct val="0"/>
                </a:spcBef>
              </a:pPr>
              <a:t>34</a:t>
            </a:fld>
            <a:endParaRPr lang="cs-CZ" altLang="cs-CZ">
              <a:solidFill>
                <a:srgbClr val="000000"/>
              </a:solidFill>
            </a:endParaRPr>
          </a:p>
        </p:txBody>
      </p:sp>
    </p:spTree>
    <p:extLst>
      <p:ext uri="{BB962C8B-B14F-4D97-AF65-F5344CB8AC3E}">
        <p14:creationId xmlns:p14="http://schemas.microsoft.com/office/powerpoint/2010/main" val="169599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a:t>TIC visitor rate</a:t>
            </a:r>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35</a:t>
            </a:fld>
            <a:endParaRPr lang="cs-CZ"/>
          </a:p>
        </p:txBody>
      </p:sp>
    </p:spTree>
    <p:extLst>
      <p:ext uri="{BB962C8B-B14F-4D97-AF65-F5344CB8AC3E}">
        <p14:creationId xmlns:p14="http://schemas.microsoft.com/office/powerpoint/2010/main" val="497189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36</a:t>
            </a:fld>
            <a:endParaRPr lang="cs-CZ"/>
          </a:p>
        </p:txBody>
      </p:sp>
    </p:spTree>
    <p:extLst>
      <p:ext uri="{BB962C8B-B14F-4D97-AF65-F5344CB8AC3E}">
        <p14:creationId xmlns:p14="http://schemas.microsoft.com/office/powerpoint/2010/main" val="121936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37</a:t>
            </a:fld>
            <a:endParaRPr lang="cs-CZ"/>
          </a:p>
        </p:txBody>
      </p:sp>
    </p:spTree>
    <p:extLst>
      <p:ext uri="{BB962C8B-B14F-4D97-AF65-F5344CB8AC3E}">
        <p14:creationId xmlns:p14="http://schemas.microsoft.com/office/powerpoint/2010/main" val="119090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Legend:</a:t>
            </a:r>
          </a:p>
          <a:p>
            <a:r>
              <a:rPr lang="cs-CZ" sz="1200" kern="1200" dirty="0">
                <a:solidFill>
                  <a:schemeClr val="tx1"/>
                </a:solidFill>
                <a:latin typeface="+mn-lt"/>
                <a:ea typeface="+mn-ea"/>
                <a:cs typeface="+mn-cs"/>
              </a:rPr>
              <a:t>Vývoj struktury příjezdového cestovního ruchu – TOP 10 zdrojových zemí (2019) - </a:t>
            </a:r>
            <a:r>
              <a:rPr lang="en-GB" sz="1200" kern="1200" dirty="0">
                <a:solidFill>
                  <a:schemeClr val="tx1"/>
                </a:solidFill>
                <a:latin typeface="+mn-lt"/>
                <a:ea typeface="+mn-ea"/>
                <a:cs typeface="+mn-cs"/>
              </a:rPr>
              <a:t>Development of inbound tourism structure – TOP 10 source countries (2019)</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Německo - </a:t>
            </a:r>
            <a:r>
              <a:rPr lang="en-GB" sz="1200" kern="1200" dirty="0">
                <a:solidFill>
                  <a:schemeClr val="tx1"/>
                </a:solidFill>
                <a:latin typeface="+mn-lt"/>
                <a:ea typeface="+mn-ea"/>
                <a:cs typeface="+mn-cs"/>
              </a:rPr>
              <a:t>Germany</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Slovensko - </a:t>
            </a:r>
            <a:r>
              <a:rPr lang="en-GB" sz="1200" kern="1200" dirty="0">
                <a:solidFill>
                  <a:schemeClr val="tx1"/>
                </a:solidFill>
                <a:latin typeface="+mn-lt"/>
                <a:ea typeface="+mn-ea"/>
                <a:cs typeface="+mn-cs"/>
              </a:rPr>
              <a:t>Slovakia</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Polsko - </a:t>
            </a:r>
            <a:r>
              <a:rPr lang="en-GB" sz="1200" kern="1200" dirty="0">
                <a:solidFill>
                  <a:schemeClr val="tx1"/>
                </a:solidFill>
                <a:latin typeface="+mn-lt"/>
                <a:ea typeface="+mn-ea"/>
                <a:cs typeface="+mn-cs"/>
              </a:rPr>
              <a:t>Poland</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Čína - </a:t>
            </a:r>
            <a:r>
              <a:rPr lang="en-GB" sz="1200" kern="1200" dirty="0">
                <a:solidFill>
                  <a:schemeClr val="tx1"/>
                </a:solidFill>
                <a:latin typeface="+mn-lt"/>
                <a:ea typeface="+mn-ea"/>
                <a:cs typeface="+mn-cs"/>
              </a:rPr>
              <a:t>China</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USA - </a:t>
            </a:r>
            <a:r>
              <a:rPr lang="en-GB" sz="1200" kern="1200" dirty="0">
                <a:solidFill>
                  <a:schemeClr val="tx1"/>
                </a:solidFill>
                <a:latin typeface="+mn-lt"/>
                <a:ea typeface="+mn-ea"/>
                <a:cs typeface="+mn-cs"/>
              </a:rPr>
              <a:t>USA</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Rusko - </a:t>
            </a:r>
            <a:r>
              <a:rPr lang="en-GB" sz="1200" kern="1200" dirty="0">
                <a:solidFill>
                  <a:schemeClr val="tx1"/>
                </a:solidFill>
                <a:latin typeface="+mn-lt"/>
                <a:ea typeface="+mn-ea"/>
                <a:cs typeface="+mn-cs"/>
              </a:rPr>
              <a:t>Russia</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Velká Británie - </a:t>
            </a:r>
            <a:r>
              <a:rPr lang="en-GB" sz="1200" kern="1200" dirty="0">
                <a:solidFill>
                  <a:schemeClr val="tx1"/>
                </a:solidFill>
                <a:latin typeface="+mn-lt"/>
                <a:ea typeface="+mn-ea"/>
                <a:cs typeface="+mn-cs"/>
              </a:rPr>
              <a:t>Great Britain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Itálie - </a:t>
            </a:r>
            <a:r>
              <a:rPr lang="en-GB" sz="1200" kern="1200" dirty="0">
                <a:solidFill>
                  <a:schemeClr val="tx1"/>
                </a:solidFill>
                <a:latin typeface="+mn-lt"/>
                <a:ea typeface="+mn-ea"/>
                <a:cs typeface="+mn-cs"/>
              </a:rPr>
              <a:t>Italy</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Jižní Korea - </a:t>
            </a:r>
            <a:r>
              <a:rPr lang="en-GB" sz="1200" kern="1200" dirty="0">
                <a:solidFill>
                  <a:schemeClr val="tx1"/>
                </a:solidFill>
                <a:latin typeface="+mn-lt"/>
                <a:ea typeface="+mn-ea"/>
                <a:cs typeface="+mn-cs"/>
              </a:rPr>
              <a:t>South Korea</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Francie - </a:t>
            </a:r>
            <a:r>
              <a:rPr lang="en-GB" sz="1200" kern="1200" dirty="0">
                <a:solidFill>
                  <a:schemeClr val="tx1"/>
                </a:solidFill>
                <a:latin typeface="+mn-lt"/>
                <a:ea typeface="+mn-ea"/>
                <a:cs typeface="+mn-cs"/>
              </a:rPr>
              <a:t>France</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Zdroj: ČSÚ - </a:t>
            </a:r>
            <a:r>
              <a:rPr lang="en-GB" sz="1200" kern="1200" dirty="0">
                <a:solidFill>
                  <a:schemeClr val="tx1"/>
                </a:solidFill>
                <a:latin typeface="+mn-lt"/>
                <a:ea typeface="+mn-ea"/>
                <a:cs typeface="+mn-cs"/>
              </a:rPr>
              <a:t>Source: </a:t>
            </a:r>
            <a:r>
              <a:rPr lang="en-GB" sz="1200" kern="1200" dirty="0" err="1">
                <a:solidFill>
                  <a:schemeClr val="tx1"/>
                </a:solidFill>
                <a:latin typeface="+mn-lt"/>
                <a:ea typeface="+mn-ea"/>
                <a:cs typeface="+mn-cs"/>
              </a:rPr>
              <a:t>CSO</a:t>
            </a:r>
            <a:endParaRPr lang="cs-CZ"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DF36574-84F8-40CA-8302-C2E5582BA476}" type="slidenum">
              <a:rPr lang="cs-CZ" smtClean="0"/>
              <a:t>9</a:t>
            </a:fld>
            <a:endParaRPr lang="cs-CZ"/>
          </a:p>
        </p:txBody>
      </p:sp>
    </p:spTree>
    <p:extLst>
      <p:ext uri="{BB962C8B-B14F-4D97-AF65-F5344CB8AC3E}">
        <p14:creationId xmlns:p14="http://schemas.microsoft.com/office/powerpoint/2010/main" val="392370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Legend:</a:t>
            </a:r>
            <a:br>
              <a:rPr lang="cs-CZ" dirty="0"/>
            </a:br>
            <a:r>
              <a:rPr lang="cs-CZ" sz="1200" kern="1200" dirty="0">
                <a:solidFill>
                  <a:schemeClr val="tx1"/>
                </a:solidFill>
                <a:latin typeface="+mn-lt"/>
                <a:ea typeface="+mn-ea"/>
                <a:cs typeface="+mn-cs"/>
              </a:rPr>
              <a:t>Česká republika - </a:t>
            </a:r>
            <a:r>
              <a:rPr lang="en-GB" sz="1200" kern="1200" dirty="0">
                <a:solidFill>
                  <a:schemeClr val="tx1"/>
                </a:solidFill>
                <a:latin typeface="+mn-lt"/>
                <a:ea typeface="+mn-ea"/>
                <a:cs typeface="+mn-cs"/>
              </a:rPr>
              <a:t>Czech Republic</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ČR - </a:t>
            </a:r>
            <a:r>
              <a:rPr lang="en-GB" sz="1200" kern="1200" dirty="0">
                <a:solidFill>
                  <a:schemeClr val="tx1"/>
                </a:solidFill>
                <a:latin typeface="+mn-lt"/>
                <a:ea typeface="+mn-ea"/>
                <a:cs typeface="+mn-cs"/>
              </a:rPr>
              <a:t>CR</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Karlovarský kraj - </a:t>
            </a:r>
            <a:r>
              <a:rPr lang="en-GB" sz="1200" kern="1200" dirty="0">
                <a:solidFill>
                  <a:schemeClr val="tx1"/>
                </a:solidFill>
                <a:latin typeface="+mn-lt"/>
                <a:ea typeface="+mn-ea"/>
                <a:cs typeface="+mn-cs"/>
              </a:rPr>
              <a:t>Karlovy Vary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Hlavní město Praha - </a:t>
            </a:r>
            <a:r>
              <a:rPr lang="en-GB" sz="1200" kern="1200" dirty="0">
                <a:solidFill>
                  <a:schemeClr val="tx1"/>
                </a:solidFill>
                <a:latin typeface="+mn-lt"/>
                <a:ea typeface="+mn-ea"/>
                <a:cs typeface="+mn-cs"/>
              </a:rPr>
              <a:t>Capital City of Prague</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Královéhradecký kraj - </a:t>
            </a:r>
            <a:r>
              <a:rPr lang="en-GB" sz="1200" kern="1200" dirty="0">
                <a:solidFill>
                  <a:schemeClr val="tx1"/>
                </a:solidFill>
                <a:latin typeface="+mn-lt"/>
                <a:ea typeface="+mn-ea"/>
                <a:cs typeface="+mn-cs"/>
              </a:rPr>
              <a:t>Hradec </a:t>
            </a:r>
            <a:r>
              <a:rPr lang="en-GB" sz="1200" kern="1200" dirty="0" err="1">
                <a:solidFill>
                  <a:schemeClr val="tx1"/>
                </a:solidFill>
                <a:latin typeface="+mn-lt"/>
                <a:ea typeface="+mn-ea"/>
                <a:cs typeface="+mn-cs"/>
              </a:rPr>
              <a:t>Králové</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Liberecký kraj - </a:t>
            </a:r>
            <a:r>
              <a:rPr lang="en-GB" sz="1200" kern="1200" dirty="0">
                <a:solidFill>
                  <a:schemeClr val="tx1"/>
                </a:solidFill>
                <a:latin typeface="+mn-lt"/>
                <a:ea typeface="+mn-ea"/>
                <a:cs typeface="+mn-cs"/>
              </a:rPr>
              <a:t>Liberec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Jihočeský kraj - </a:t>
            </a:r>
            <a:r>
              <a:rPr lang="en-GB" sz="1200" kern="1200" dirty="0">
                <a:solidFill>
                  <a:schemeClr val="tx1"/>
                </a:solidFill>
                <a:latin typeface="+mn-lt"/>
                <a:ea typeface="+mn-ea"/>
                <a:cs typeface="+mn-cs"/>
              </a:rPr>
              <a:t>South Bohemian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Zlínský kraj - </a:t>
            </a:r>
            <a:r>
              <a:rPr lang="en-GB" sz="1200" kern="1200" dirty="0" err="1">
                <a:solidFill>
                  <a:schemeClr val="tx1"/>
                </a:solidFill>
                <a:latin typeface="+mn-lt"/>
                <a:ea typeface="+mn-ea"/>
                <a:cs typeface="+mn-cs"/>
              </a:rPr>
              <a:t>Zlín</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Olomoucký kraj - </a:t>
            </a:r>
            <a:r>
              <a:rPr lang="en-GB" sz="1200" kern="1200" dirty="0">
                <a:solidFill>
                  <a:schemeClr val="tx1"/>
                </a:solidFill>
                <a:latin typeface="+mn-lt"/>
                <a:ea typeface="+mn-ea"/>
                <a:cs typeface="+mn-cs"/>
              </a:rPr>
              <a:t>Olomouc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Plzeňský kraj - </a:t>
            </a:r>
            <a:r>
              <a:rPr lang="en-GB" sz="1200" kern="1200" dirty="0" err="1">
                <a:solidFill>
                  <a:schemeClr val="tx1"/>
                </a:solidFill>
                <a:latin typeface="+mn-lt"/>
                <a:ea typeface="+mn-ea"/>
                <a:cs typeface="+mn-cs"/>
              </a:rPr>
              <a:t>Plzeň</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Jihomoravský kraj - </a:t>
            </a:r>
            <a:r>
              <a:rPr lang="en-GB" sz="1200" kern="1200" dirty="0">
                <a:solidFill>
                  <a:schemeClr val="tx1"/>
                </a:solidFill>
                <a:latin typeface="+mn-lt"/>
                <a:ea typeface="+mn-ea"/>
                <a:cs typeface="+mn-cs"/>
              </a:rPr>
              <a:t>South Moravian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Kraj Vysočina - </a:t>
            </a:r>
            <a:r>
              <a:rPr lang="en-GB" sz="1200" kern="1200" dirty="0" err="1">
                <a:solidFill>
                  <a:schemeClr val="tx1"/>
                </a:solidFill>
                <a:latin typeface="+mn-lt"/>
                <a:ea typeface="+mn-ea"/>
                <a:cs typeface="+mn-cs"/>
              </a:rPr>
              <a:t>Vysočina</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Pardubický kraj - </a:t>
            </a:r>
            <a:r>
              <a:rPr lang="en-GB" sz="1200" kern="1200" dirty="0">
                <a:solidFill>
                  <a:schemeClr val="tx1"/>
                </a:solidFill>
                <a:latin typeface="+mn-lt"/>
                <a:ea typeface="+mn-ea"/>
                <a:cs typeface="+mn-cs"/>
              </a:rPr>
              <a:t>Pardubice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Moravskoslezský kraj - </a:t>
            </a:r>
            <a:r>
              <a:rPr lang="en-GB" sz="1200" kern="1200" dirty="0">
                <a:solidFill>
                  <a:schemeClr val="tx1"/>
                </a:solidFill>
                <a:latin typeface="+mn-lt"/>
                <a:ea typeface="+mn-ea"/>
                <a:cs typeface="+mn-cs"/>
              </a:rPr>
              <a:t>Moravian-Silesian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Ústecký kraj - </a:t>
            </a:r>
            <a:r>
              <a:rPr lang="en-GB" sz="1200" kern="1200" dirty="0">
                <a:solidFill>
                  <a:schemeClr val="tx1"/>
                </a:solidFill>
                <a:latin typeface="+mn-lt"/>
                <a:ea typeface="+mn-ea"/>
                <a:cs typeface="+mn-cs"/>
              </a:rPr>
              <a:t>Ústí nad Labem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Středočeský kraj - </a:t>
            </a:r>
            <a:r>
              <a:rPr lang="en-GB" sz="1200" kern="1200" dirty="0">
                <a:solidFill>
                  <a:schemeClr val="tx1"/>
                </a:solidFill>
                <a:latin typeface="+mn-lt"/>
                <a:ea typeface="+mn-ea"/>
                <a:cs typeface="+mn-cs"/>
              </a:rPr>
              <a:t>Central Bohemian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Domácký a příjezdový cestovní ruch - </a:t>
            </a:r>
            <a:r>
              <a:rPr lang="en-GB" sz="1200" kern="1200" dirty="0">
                <a:solidFill>
                  <a:schemeClr val="tx1"/>
                </a:solidFill>
                <a:latin typeface="+mn-lt"/>
                <a:ea typeface="+mn-ea"/>
                <a:cs typeface="+mn-cs"/>
              </a:rPr>
              <a:t>Domestic and inbound tourism</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Legenda - </a:t>
            </a:r>
            <a:r>
              <a:rPr lang="en-GB" sz="1200" kern="1200" dirty="0">
                <a:solidFill>
                  <a:schemeClr val="tx1"/>
                </a:solidFill>
                <a:latin typeface="+mn-lt"/>
                <a:ea typeface="+mn-ea"/>
                <a:cs typeface="+mn-cs"/>
              </a:rPr>
              <a:t>Legend</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Domácí cestovní ruch - </a:t>
            </a:r>
            <a:r>
              <a:rPr lang="en-GB" sz="1200" kern="1200" dirty="0">
                <a:solidFill>
                  <a:schemeClr val="tx1"/>
                </a:solidFill>
                <a:latin typeface="+mn-lt"/>
                <a:ea typeface="+mn-ea"/>
                <a:cs typeface="+mn-cs"/>
              </a:rPr>
              <a:t>Domestic tourism</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Příjezdový cestovní ruch - </a:t>
            </a:r>
            <a:r>
              <a:rPr lang="en-GB" sz="1200" kern="1200" dirty="0">
                <a:solidFill>
                  <a:schemeClr val="tx1"/>
                </a:solidFill>
                <a:latin typeface="+mn-lt"/>
                <a:ea typeface="+mn-ea"/>
                <a:cs typeface="+mn-cs"/>
              </a:rPr>
              <a:t>Inbound tourism</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Zdroj: Český statistický úřad (2020) - </a:t>
            </a:r>
            <a:r>
              <a:rPr lang="en-GB" sz="1200" kern="1200" dirty="0">
                <a:solidFill>
                  <a:schemeClr val="tx1"/>
                </a:solidFill>
                <a:latin typeface="+mn-lt"/>
                <a:ea typeface="+mn-ea"/>
                <a:cs typeface="+mn-cs"/>
              </a:rPr>
              <a:t>Source: Czech Statistical Office (2020)</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Výpočet Institutu turismu - </a:t>
            </a:r>
            <a:r>
              <a:rPr lang="en-GB" sz="1200" kern="1200" dirty="0">
                <a:solidFill>
                  <a:schemeClr val="tx1"/>
                </a:solidFill>
                <a:latin typeface="+mn-lt"/>
                <a:ea typeface="+mn-ea"/>
                <a:cs typeface="+mn-cs"/>
              </a:rPr>
              <a:t>Calculation by the Tourism Institute</a:t>
            </a:r>
            <a:endParaRPr lang="cs-CZ"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DF36574-84F8-40CA-8302-C2E5582BA476}" type="slidenum">
              <a:rPr lang="cs-CZ" smtClean="0"/>
              <a:t>11</a:t>
            </a:fld>
            <a:endParaRPr lang="cs-CZ"/>
          </a:p>
        </p:txBody>
      </p:sp>
    </p:spTree>
    <p:extLst>
      <p:ext uri="{BB962C8B-B14F-4D97-AF65-F5344CB8AC3E}">
        <p14:creationId xmlns:p14="http://schemas.microsoft.com/office/powerpoint/2010/main" val="348919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latin typeface="+mn-lt"/>
                <a:ea typeface="+mn-ea"/>
                <a:cs typeface="+mn-cs"/>
              </a:rPr>
              <a:t>Legend:</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Domácí hosté v </a:t>
            </a:r>
            <a:r>
              <a:rPr lang="cs-CZ" sz="1200" kern="1200" dirty="0" err="1">
                <a:solidFill>
                  <a:schemeClr val="tx1"/>
                </a:solidFill>
                <a:latin typeface="+mn-lt"/>
                <a:ea typeface="+mn-ea"/>
                <a:cs typeface="+mn-cs"/>
              </a:rPr>
              <a:t>HUZ</a:t>
            </a:r>
            <a:r>
              <a:rPr lang="cs-CZ" sz="1200" kern="1200" dirty="0">
                <a:solidFill>
                  <a:schemeClr val="tx1"/>
                </a:solidFill>
                <a:latin typeface="+mn-lt"/>
                <a:ea typeface="+mn-ea"/>
                <a:cs typeface="+mn-cs"/>
              </a:rPr>
              <a:t>, 01 – 06/2020 - </a:t>
            </a:r>
            <a:r>
              <a:rPr lang="en-GB" sz="1200" kern="1200" dirty="0">
                <a:solidFill>
                  <a:schemeClr val="tx1"/>
                </a:solidFill>
                <a:latin typeface="+mn-lt"/>
                <a:ea typeface="+mn-ea"/>
                <a:cs typeface="+mn-cs"/>
              </a:rPr>
              <a:t>Domestic Guests in CAE, 01 – 03 2020</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Kraj - </a:t>
            </a:r>
            <a:r>
              <a:rPr lang="en-GB" sz="1200" kern="1200" dirty="0">
                <a:solidFill>
                  <a:schemeClr val="tx1"/>
                </a:solidFill>
                <a:latin typeface="+mn-lt"/>
                <a:ea typeface="+mn-ea"/>
                <a:cs typeface="+mn-cs"/>
              </a:rPr>
              <a:t>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Počet hostů - </a:t>
            </a:r>
            <a:r>
              <a:rPr lang="en-GB" sz="1200" kern="1200" dirty="0">
                <a:solidFill>
                  <a:schemeClr val="tx1"/>
                </a:solidFill>
                <a:latin typeface="+mn-lt"/>
                <a:ea typeface="+mn-ea"/>
                <a:cs typeface="+mn-cs"/>
              </a:rPr>
              <a:t>Number of guests</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Meziroční změna v % - </a:t>
            </a:r>
            <a:r>
              <a:rPr lang="en-GB" sz="1200" kern="1200" dirty="0">
                <a:solidFill>
                  <a:schemeClr val="tx1"/>
                </a:solidFill>
                <a:latin typeface="+mn-lt"/>
                <a:ea typeface="+mn-ea"/>
                <a:cs typeface="+mn-cs"/>
              </a:rPr>
              <a:t>Year-over-year change in %</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Hlavní město Praha-  </a:t>
            </a:r>
            <a:r>
              <a:rPr lang="en-GB" sz="1200" kern="1200" dirty="0">
                <a:solidFill>
                  <a:schemeClr val="tx1"/>
                </a:solidFill>
                <a:latin typeface="+mn-lt"/>
                <a:ea typeface="+mn-ea"/>
                <a:cs typeface="+mn-cs"/>
              </a:rPr>
              <a:t>Capital City of Prague</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Královéhradecký kraj - </a:t>
            </a:r>
            <a:r>
              <a:rPr lang="en-GB" sz="1200" kern="1200" dirty="0">
                <a:solidFill>
                  <a:schemeClr val="tx1"/>
                </a:solidFill>
                <a:latin typeface="+mn-lt"/>
                <a:ea typeface="+mn-ea"/>
                <a:cs typeface="+mn-cs"/>
              </a:rPr>
              <a:t>Hradec </a:t>
            </a:r>
            <a:r>
              <a:rPr lang="en-GB" sz="1200" kern="1200" dirty="0" err="1">
                <a:solidFill>
                  <a:schemeClr val="tx1"/>
                </a:solidFill>
                <a:latin typeface="+mn-lt"/>
                <a:ea typeface="+mn-ea"/>
                <a:cs typeface="+mn-cs"/>
              </a:rPr>
              <a:t>Králové</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Jihomoravský kraj - </a:t>
            </a:r>
            <a:r>
              <a:rPr lang="en-GB" sz="1200" kern="1200" dirty="0">
                <a:solidFill>
                  <a:schemeClr val="tx1"/>
                </a:solidFill>
                <a:latin typeface="+mn-lt"/>
                <a:ea typeface="+mn-ea"/>
                <a:cs typeface="+mn-cs"/>
              </a:rPr>
              <a:t>South Moravian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Jihočeský kraj - </a:t>
            </a:r>
            <a:r>
              <a:rPr lang="en-GB" sz="1200" kern="1200" dirty="0">
                <a:solidFill>
                  <a:schemeClr val="tx1"/>
                </a:solidFill>
                <a:latin typeface="+mn-lt"/>
                <a:ea typeface="+mn-ea"/>
                <a:cs typeface="+mn-cs"/>
              </a:rPr>
              <a:t>South Bohemian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Liberecký kraj - </a:t>
            </a:r>
            <a:r>
              <a:rPr lang="en-GB" sz="1200" kern="1200" dirty="0">
                <a:solidFill>
                  <a:schemeClr val="tx1"/>
                </a:solidFill>
                <a:latin typeface="+mn-lt"/>
                <a:ea typeface="+mn-ea"/>
                <a:cs typeface="+mn-cs"/>
              </a:rPr>
              <a:t>Liberec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Moravskoslezský kraj - </a:t>
            </a:r>
            <a:r>
              <a:rPr lang="en-GB" sz="1200" kern="1200" dirty="0">
                <a:solidFill>
                  <a:schemeClr val="tx1"/>
                </a:solidFill>
                <a:latin typeface="+mn-lt"/>
                <a:ea typeface="+mn-ea"/>
                <a:cs typeface="+mn-cs"/>
              </a:rPr>
              <a:t>Moravian-Silesian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Olomoucký kraj - </a:t>
            </a:r>
            <a:r>
              <a:rPr lang="en-GB" sz="1200" kern="1200" dirty="0">
                <a:solidFill>
                  <a:schemeClr val="tx1"/>
                </a:solidFill>
                <a:latin typeface="+mn-lt"/>
                <a:ea typeface="+mn-ea"/>
                <a:cs typeface="+mn-cs"/>
              </a:rPr>
              <a:t>Olomouc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Středočeský kraj - </a:t>
            </a:r>
            <a:r>
              <a:rPr lang="en-GB" sz="1200" kern="1200" dirty="0">
                <a:solidFill>
                  <a:schemeClr val="tx1"/>
                </a:solidFill>
                <a:latin typeface="+mn-lt"/>
                <a:ea typeface="+mn-ea"/>
                <a:cs typeface="+mn-cs"/>
              </a:rPr>
              <a:t>Central Bohemian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Zlínský kraj - </a:t>
            </a:r>
            <a:r>
              <a:rPr lang="en-GB" sz="1200" kern="1200" dirty="0" err="1">
                <a:solidFill>
                  <a:schemeClr val="tx1"/>
                </a:solidFill>
                <a:latin typeface="+mn-lt"/>
                <a:ea typeface="+mn-ea"/>
                <a:cs typeface="+mn-cs"/>
              </a:rPr>
              <a:t>Zlín</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Karlovarský kraj - </a:t>
            </a:r>
            <a:r>
              <a:rPr lang="en-GB" sz="1200" kern="1200" dirty="0">
                <a:solidFill>
                  <a:schemeClr val="tx1"/>
                </a:solidFill>
                <a:latin typeface="+mn-lt"/>
                <a:ea typeface="+mn-ea"/>
                <a:cs typeface="+mn-cs"/>
              </a:rPr>
              <a:t>Karlovy Vary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Plzeňský kraj- </a:t>
            </a:r>
            <a:r>
              <a:rPr lang="en-GB" sz="1200" kern="1200" dirty="0" err="1">
                <a:solidFill>
                  <a:schemeClr val="tx1"/>
                </a:solidFill>
                <a:latin typeface="+mn-lt"/>
                <a:ea typeface="+mn-ea"/>
                <a:cs typeface="+mn-cs"/>
              </a:rPr>
              <a:t>Plzeň</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Kraj Vysočina - </a:t>
            </a:r>
            <a:r>
              <a:rPr lang="en-GB" sz="1200" kern="1200" dirty="0" err="1">
                <a:solidFill>
                  <a:schemeClr val="tx1"/>
                </a:solidFill>
                <a:latin typeface="+mn-lt"/>
                <a:ea typeface="+mn-ea"/>
                <a:cs typeface="+mn-cs"/>
              </a:rPr>
              <a:t>Vysočina</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Pardubický kraj - </a:t>
            </a:r>
            <a:r>
              <a:rPr lang="en-GB" sz="1200" kern="1200" dirty="0">
                <a:solidFill>
                  <a:schemeClr val="tx1"/>
                </a:solidFill>
                <a:latin typeface="+mn-lt"/>
                <a:ea typeface="+mn-ea"/>
                <a:cs typeface="+mn-cs"/>
              </a:rPr>
              <a:t>Pardubice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Ústecký kraj - </a:t>
            </a:r>
            <a:r>
              <a:rPr lang="en-GB" sz="1200" kern="1200" dirty="0">
                <a:solidFill>
                  <a:schemeClr val="tx1"/>
                </a:solidFill>
                <a:latin typeface="+mn-lt"/>
                <a:ea typeface="+mn-ea"/>
                <a:cs typeface="+mn-cs"/>
              </a:rPr>
              <a:t>Ústí nad Labem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Celkem - </a:t>
            </a:r>
            <a:r>
              <a:rPr lang="en-GB" sz="1200" kern="1200" dirty="0">
                <a:solidFill>
                  <a:schemeClr val="tx1"/>
                </a:solidFill>
                <a:latin typeface="+mn-lt"/>
                <a:ea typeface="+mn-ea"/>
                <a:cs typeface="+mn-cs"/>
              </a:rPr>
              <a:t>Total</a:t>
            </a:r>
            <a:endParaRPr lang="cs-CZ" sz="1200" kern="1200" dirty="0">
              <a:solidFill>
                <a:schemeClr val="tx1"/>
              </a:solidFill>
              <a:latin typeface="+mn-lt"/>
              <a:ea typeface="+mn-ea"/>
              <a:cs typeface="+mn-cs"/>
            </a:endParaRPr>
          </a:p>
          <a:p>
            <a:endParaRPr lang="cs-CZ" dirty="0"/>
          </a:p>
          <a:p>
            <a:r>
              <a:rPr lang="cs-CZ" sz="1200" kern="1200" dirty="0">
                <a:solidFill>
                  <a:schemeClr val="tx1"/>
                </a:solidFill>
                <a:latin typeface="+mn-lt"/>
                <a:ea typeface="+mn-ea"/>
                <a:cs typeface="+mn-cs"/>
              </a:rPr>
              <a:t>Zahraniční hosté v </a:t>
            </a:r>
            <a:r>
              <a:rPr lang="cs-CZ" sz="1200" kern="1200" dirty="0" err="1">
                <a:solidFill>
                  <a:schemeClr val="tx1"/>
                </a:solidFill>
                <a:latin typeface="+mn-lt"/>
                <a:ea typeface="+mn-ea"/>
                <a:cs typeface="+mn-cs"/>
              </a:rPr>
              <a:t>HUZ</a:t>
            </a:r>
            <a:r>
              <a:rPr lang="cs-CZ" sz="1200" kern="1200" dirty="0">
                <a:solidFill>
                  <a:schemeClr val="tx1"/>
                </a:solidFill>
                <a:latin typeface="+mn-lt"/>
                <a:ea typeface="+mn-ea"/>
                <a:cs typeface="+mn-cs"/>
              </a:rPr>
              <a:t>, 01 – 06/2020 - </a:t>
            </a:r>
            <a:r>
              <a:rPr lang="en-GB" sz="1200" kern="1200" dirty="0">
                <a:solidFill>
                  <a:schemeClr val="tx1"/>
                </a:solidFill>
                <a:latin typeface="+mn-lt"/>
                <a:ea typeface="+mn-ea"/>
                <a:cs typeface="+mn-cs"/>
              </a:rPr>
              <a:t>Foreign guests in CAE, 01 – 06/2020</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Hlavní město Praha - </a:t>
            </a:r>
            <a:r>
              <a:rPr lang="en-GB" sz="1200" kern="1200" dirty="0">
                <a:solidFill>
                  <a:schemeClr val="tx1"/>
                </a:solidFill>
                <a:latin typeface="+mn-lt"/>
                <a:ea typeface="+mn-ea"/>
                <a:cs typeface="+mn-cs"/>
              </a:rPr>
              <a:t>Capital City of Prague</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Karlovarský kraj - </a:t>
            </a:r>
            <a:r>
              <a:rPr lang="en-GB" sz="1200" kern="1200" dirty="0">
                <a:solidFill>
                  <a:schemeClr val="tx1"/>
                </a:solidFill>
                <a:latin typeface="+mn-lt"/>
                <a:ea typeface="+mn-ea"/>
                <a:cs typeface="+mn-cs"/>
              </a:rPr>
              <a:t>Karlovy Vary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Královéhradecký kraj - </a:t>
            </a:r>
            <a:r>
              <a:rPr lang="en-GB" sz="1200" kern="1200" dirty="0">
                <a:solidFill>
                  <a:schemeClr val="tx1"/>
                </a:solidFill>
                <a:latin typeface="+mn-lt"/>
                <a:ea typeface="+mn-ea"/>
                <a:cs typeface="+mn-cs"/>
              </a:rPr>
              <a:t>Hradec </a:t>
            </a:r>
            <a:r>
              <a:rPr lang="en-GB" sz="1200" kern="1200" dirty="0" err="1">
                <a:solidFill>
                  <a:schemeClr val="tx1"/>
                </a:solidFill>
                <a:latin typeface="+mn-lt"/>
                <a:ea typeface="+mn-ea"/>
                <a:cs typeface="+mn-cs"/>
              </a:rPr>
              <a:t>Králové</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Jihomoravský kraj - </a:t>
            </a:r>
            <a:r>
              <a:rPr lang="en-GB" sz="1200" kern="1200" dirty="0">
                <a:solidFill>
                  <a:schemeClr val="tx1"/>
                </a:solidFill>
                <a:latin typeface="+mn-lt"/>
                <a:ea typeface="+mn-ea"/>
                <a:cs typeface="+mn-cs"/>
              </a:rPr>
              <a:t>South Moravian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Jihočeský kraj - </a:t>
            </a:r>
            <a:r>
              <a:rPr lang="en-GB" sz="1200" kern="1200" dirty="0">
                <a:solidFill>
                  <a:schemeClr val="tx1"/>
                </a:solidFill>
                <a:latin typeface="+mn-lt"/>
                <a:ea typeface="+mn-ea"/>
                <a:cs typeface="+mn-cs"/>
              </a:rPr>
              <a:t>South Bohemian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Plzeňský kraj - </a:t>
            </a:r>
            <a:r>
              <a:rPr lang="en-GB" sz="1200" kern="1200" dirty="0" err="1">
                <a:solidFill>
                  <a:schemeClr val="tx1"/>
                </a:solidFill>
                <a:latin typeface="+mn-lt"/>
                <a:ea typeface="+mn-ea"/>
                <a:cs typeface="+mn-cs"/>
              </a:rPr>
              <a:t>Plzeň</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Liberecký kraj - </a:t>
            </a:r>
            <a:r>
              <a:rPr lang="en-GB" sz="1200" kern="1200" dirty="0">
                <a:solidFill>
                  <a:schemeClr val="tx1"/>
                </a:solidFill>
                <a:latin typeface="+mn-lt"/>
                <a:ea typeface="+mn-ea"/>
                <a:cs typeface="+mn-cs"/>
              </a:rPr>
              <a:t>Liberec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Moravskoslezský kraj - </a:t>
            </a:r>
            <a:r>
              <a:rPr lang="en-GB" sz="1200" kern="1200" dirty="0">
                <a:solidFill>
                  <a:schemeClr val="tx1"/>
                </a:solidFill>
                <a:latin typeface="+mn-lt"/>
                <a:ea typeface="+mn-ea"/>
                <a:cs typeface="+mn-cs"/>
              </a:rPr>
              <a:t>Moravian-Silesian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Středočeský kraj - </a:t>
            </a:r>
            <a:r>
              <a:rPr lang="en-GB" sz="1200" kern="1200" dirty="0">
                <a:solidFill>
                  <a:schemeClr val="tx1"/>
                </a:solidFill>
                <a:latin typeface="+mn-lt"/>
                <a:ea typeface="+mn-ea"/>
                <a:cs typeface="+mn-cs"/>
              </a:rPr>
              <a:t>Central Bohemian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Ústecký kraj - </a:t>
            </a:r>
            <a:r>
              <a:rPr lang="en-GB" sz="1200" kern="1200" dirty="0">
                <a:solidFill>
                  <a:schemeClr val="tx1"/>
                </a:solidFill>
                <a:latin typeface="+mn-lt"/>
                <a:ea typeface="+mn-ea"/>
                <a:cs typeface="+mn-cs"/>
              </a:rPr>
              <a:t>Ústí nad Labem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Olomoucký kraj - </a:t>
            </a:r>
            <a:r>
              <a:rPr lang="en-GB" sz="1200" kern="1200" dirty="0">
                <a:solidFill>
                  <a:schemeClr val="tx1"/>
                </a:solidFill>
                <a:latin typeface="+mn-lt"/>
                <a:ea typeface="+mn-ea"/>
                <a:cs typeface="+mn-cs"/>
              </a:rPr>
              <a:t>Olomouc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Zlínský kraj - </a:t>
            </a:r>
            <a:r>
              <a:rPr lang="en-GB" sz="1200" kern="1200" dirty="0" err="1">
                <a:solidFill>
                  <a:schemeClr val="tx1"/>
                </a:solidFill>
                <a:latin typeface="+mn-lt"/>
                <a:ea typeface="+mn-ea"/>
                <a:cs typeface="+mn-cs"/>
              </a:rPr>
              <a:t>Zlín</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Kraj Vysočina - </a:t>
            </a:r>
            <a:r>
              <a:rPr lang="en-GB" sz="1200" kern="1200" dirty="0" err="1">
                <a:solidFill>
                  <a:schemeClr val="tx1"/>
                </a:solidFill>
                <a:latin typeface="+mn-lt"/>
                <a:ea typeface="+mn-ea"/>
                <a:cs typeface="+mn-cs"/>
              </a:rPr>
              <a:t>Vysočina</a:t>
            </a:r>
            <a:r>
              <a:rPr lang="en-GB" sz="1200" kern="1200" dirty="0">
                <a:solidFill>
                  <a:schemeClr val="tx1"/>
                </a:solidFill>
                <a:latin typeface="+mn-lt"/>
                <a:ea typeface="+mn-ea"/>
                <a:cs typeface="+mn-cs"/>
              </a:rPr>
              <a:t>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Pardubický kraj - </a:t>
            </a:r>
            <a:r>
              <a:rPr lang="en-GB" sz="1200" kern="1200" dirty="0">
                <a:solidFill>
                  <a:schemeClr val="tx1"/>
                </a:solidFill>
                <a:latin typeface="+mn-lt"/>
                <a:ea typeface="+mn-ea"/>
                <a:cs typeface="+mn-cs"/>
              </a:rPr>
              <a:t>Pardubice Region</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Celkem - </a:t>
            </a:r>
            <a:r>
              <a:rPr lang="en-GB" sz="1200" kern="1200" dirty="0">
                <a:solidFill>
                  <a:schemeClr val="tx1"/>
                </a:solidFill>
                <a:latin typeface="+mn-lt"/>
                <a:ea typeface="+mn-ea"/>
                <a:cs typeface="+mn-cs"/>
              </a:rPr>
              <a:t>Total</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Zdroj: </a:t>
            </a:r>
            <a:r>
              <a:rPr lang="cs-CZ" sz="1200" kern="1200">
                <a:solidFill>
                  <a:schemeClr val="tx1"/>
                </a:solidFill>
                <a:latin typeface="+mn-lt"/>
                <a:ea typeface="+mn-ea"/>
                <a:cs typeface="+mn-cs"/>
              </a:rPr>
              <a:t>ČSÚ - </a:t>
            </a:r>
            <a:r>
              <a:rPr lang="en-GB" sz="1200" kern="1200">
                <a:solidFill>
                  <a:schemeClr val="tx1"/>
                </a:solidFill>
                <a:latin typeface="+mn-lt"/>
                <a:ea typeface="+mn-ea"/>
                <a:cs typeface="+mn-cs"/>
              </a:rPr>
              <a:t>Source</a:t>
            </a:r>
            <a:r>
              <a:rPr lang="en-GB" sz="1200" kern="1200" dirty="0">
                <a:solidFill>
                  <a:schemeClr val="tx1"/>
                </a:solidFill>
                <a:latin typeface="+mn-lt"/>
                <a:ea typeface="+mn-ea"/>
                <a:cs typeface="+mn-cs"/>
              </a:rPr>
              <a:t>: </a:t>
            </a:r>
            <a:r>
              <a:rPr lang="en-GB" sz="1200" kern="1200" dirty="0" err="1">
                <a:solidFill>
                  <a:schemeClr val="tx1"/>
                </a:solidFill>
                <a:latin typeface="+mn-lt"/>
                <a:ea typeface="+mn-ea"/>
                <a:cs typeface="+mn-cs"/>
              </a:rPr>
              <a:t>CSO</a:t>
            </a:r>
            <a:endParaRPr lang="cs-CZ" sz="1200" kern="120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12</a:t>
            </a:fld>
            <a:endParaRPr lang="cs-CZ"/>
          </a:p>
        </p:txBody>
      </p:sp>
    </p:spTree>
    <p:extLst>
      <p:ext uri="{BB962C8B-B14F-4D97-AF65-F5344CB8AC3E}">
        <p14:creationId xmlns:p14="http://schemas.microsoft.com/office/powerpoint/2010/main" val="17959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13</a:t>
            </a:fld>
            <a:endParaRPr lang="cs-CZ"/>
          </a:p>
        </p:txBody>
      </p:sp>
    </p:spTree>
    <p:extLst>
      <p:ext uri="{BB962C8B-B14F-4D97-AF65-F5344CB8AC3E}">
        <p14:creationId xmlns:p14="http://schemas.microsoft.com/office/powerpoint/2010/main" val="90853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1ABFFA32-8764-46F9-8D8A-2029390C7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837586EC-8D65-4978-9279-62097ECF1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2292" name="Zástupný symbol pro číslo snímku 3">
            <a:extLst>
              <a:ext uri="{FF2B5EF4-FFF2-40B4-BE49-F238E27FC236}">
                <a16:creationId xmlns:a16="http://schemas.microsoft.com/office/drawing/2014/main" id="{99A9A57D-2AA8-4C0C-A0EF-846A6826C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8138"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50BE7-4169-4DDC-AC10-BDCD3C2C1665}" type="slidenum">
              <a:rPr lang="cs-CZ" altLang="cs-CZ" smtClean="0">
                <a:solidFill>
                  <a:srgbClr val="000000"/>
                </a:solidFill>
              </a:rPr>
              <a:pPr>
                <a:spcBef>
                  <a:spcPct val="0"/>
                </a:spcBef>
              </a:pPr>
              <a:t>23</a:t>
            </a:fld>
            <a:endParaRPr lang="cs-CZ" altLang="cs-CZ">
              <a:solidFill>
                <a:srgbClr val="000000"/>
              </a:solidFill>
            </a:endParaRPr>
          </a:p>
        </p:txBody>
      </p:sp>
    </p:spTree>
    <p:extLst>
      <p:ext uri="{BB962C8B-B14F-4D97-AF65-F5344CB8AC3E}">
        <p14:creationId xmlns:p14="http://schemas.microsoft.com/office/powerpoint/2010/main" val="165462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1ABFFA32-8764-46F9-8D8A-2029390C7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837586EC-8D65-4978-9279-62097ECF1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2292" name="Zástupný symbol pro číslo snímku 3">
            <a:extLst>
              <a:ext uri="{FF2B5EF4-FFF2-40B4-BE49-F238E27FC236}">
                <a16:creationId xmlns:a16="http://schemas.microsoft.com/office/drawing/2014/main" id="{99A9A57D-2AA8-4C0C-A0EF-846A6826C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8138"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50BE7-4169-4DDC-AC10-BDCD3C2C1665}" type="slidenum">
              <a:rPr lang="cs-CZ" altLang="cs-CZ" smtClean="0">
                <a:solidFill>
                  <a:srgbClr val="000000"/>
                </a:solidFill>
              </a:rPr>
              <a:pPr>
                <a:spcBef>
                  <a:spcPct val="0"/>
                </a:spcBef>
              </a:pPr>
              <a:t>24</a:t>
            </a:fld>
            <a:endParaRPr lang="cs-CZ" altLang="cs-CZ">
              <a:solidFill>
                <a:srgbClr val="000000"/>
              </a:solidFill>
            </a:endParaRPr>
          </a:p>
        </p:txBody>
      </p:sp>
    </p:spTree>
    <p:extLst>
      <p:ext uri="{BB962C8B-B14F-4D97-AF65-F5344CB8AC3E}">
        <p14:creationId xmlns:p14="http://schemas.microsoft.com/office/powerpoint/2010/main" val="336503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1ABFFA32-8764-46F9-8D8A-2029390C72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837586EC-8D65-4978-9279-62097ECF1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2292" name="Zástupný symbol pro číslo snímku 3">
            <a:extLst>
              <a:ext uri="{FF2B5EF4-FFF2-40B4-BE49-F238E27FC236}">
                <a16:creationId xmlns:a16="http://schemas.microsoft.com/office/drawing/2014/main" id="{99A9A57D-2AA8-4C0C-A0EF-846A6826C5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8138" indent="-228600">
              <a:spcBef>
                <a:spcPct val="30000"/>
              </a:spcBef>
              <a:defRPr sz="1200">
                <a:solidFill>
                  <a:schemeClr val="tx1"/>
                </a:solidFill>
                <a:latin typeface="Calibri" panose="020F0502020204030204" pitchFamily="34" charset="0"/>
              </a:defRPr>
            </a:lvl4pPr>
            <a:lvl5pPr marL="2066925" indent="-228600">
              <a:spcBef>
                <a:spcPct val="30000"/>
              </a:spcBef>
              <a:defRPr sz="1200">
                <a:solidFill>
                  <a:schemeClr val="tx1"/>
                </a:solidFill>
                <a:latin typeface="Calibri" panose="020F0502020204030204" pitchFamily="34" charset="0"/>
              </a:defRPr>
            </a:lvl5pPr>
            <a:lvl6pPr marL="2524125" indent="-228600" eaLnBrk="0" fontAlgn="base" hangingPunct="0">
              <a:spcBef>
                <a:spcPct val="30000"/>
              </a:spcBef>
              <a:spcAft>
                <a:spcPct val="0"/>
              </a:spcAft>
              <a:defRPr sz="1200">
                <a:solidFill>
                  <a:schemeClr val="tx1"/>
                </a:solidFill>
                <a:latin typeface="Calibri" panose="020F0502020204030204" pitchFamily="34" charset="0"/>
              </a:defRPr>
            </a:lvl6pPr>
            <a:lvl7pPr marL="2981325" indent="-228600" eaLnBrk="0" fontAlgn="base" hangingPunct="0">
              <a:spcBef>
                <a:spcPct val="30000"/>
              </a:spcBef>
              <a:spcAft>
                <a:spcPct val="0"/>
              </a:spcAft>
              <a:defRPr sz="1200">
                <a:solidFill>
                  <a:schemeClr val="tx1"/>
                </a:solidFill>
                <a:latin typeface="Calibri" panose="020F0502020204030204" pitchFamily="34" charset="0"/>
              </a:defRPr>
            </a:lvl7pPr>
            <a:lvl8pPr marL="3438525" indent="-228600" eaLnBrk="0" fontAlgn="base" hangingPunct="0">
              <a:spcBef>
                <a:spcPct val="30000"/>
              </a:spcBef>
              <a:spcAft>
                <a:spcPct val="0"/>
              </a:spcAft>
              <a:defRPr sz="1200">
                <a:solidFill>
                  <a:schemeClr val="tx1"/>
                </a:solidFill>
                <a:latin typeface="Calibri" panose="020F0502020204030204" pitchFamily="34" charset="0"/>
              </a:defRPr>
            </a:lvl8pPr>
            <a:lvl9pPr marL="389572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050BE7-4169-4DDC-AC10-BDCD3C2C1665}" type="slidenum">
              <a:rPr lang="cs-CZ" altLang="cs-CZ" smtClean="0">
                <a:solidFill>
                  <a:srgbClr val="000000"/>
                </a:solidFill>
              </a:rPr>
              <a:pPr>
                <a:spcBef>
                  <a:spcPct val="0"/>
                </a:spcBef>
              </a:pPr>
              <a:t>25</a:t>
            </a:fld>
            <a:endParaRPr lang="cs-CZ" altLang="cs-CZ">
              <a:solidFill>
                <a:srgbClr val="000000"/>
              </a:solidFill>
            </a:endParaRPr>
          </a:p>
        </p:txBody>
      </p:sp>
    </p:spTree>
    <p:extLst>
      <p:ext uri="{BB962C8B-B14F-4D97-AF65-F5344CB8AC3E}">
        <p14:creationId xmlns:p14="http://schemas.microsoft.com/office/powerpoint/2010/main" val="63017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DF36574-84F8-40CA-8302-C2E5582BA476}" type="slidenum">
              <a:rPr lang="cs-CZ" smtClean="0"/>
              <a:t>26</a:t>
            </a:fld>
            <a:endParaRPr lang="cs-CZ"/>
          </a:p>
        </p:txBody>
      </p:sp>
    </p:spTree>
    <p:extLst>
      <p:ext uri="{BB962C8B-B14F-4D97-AF65-F5344CB8AC3E}">
        <p14:creationId xmlns:p14="http://schemas.microsoft.com/office/powerpoint/2010/main" val="3212622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395536" y="2805778"/>
            <a:ext cx="7988424" cy="541883"/>
          </a:xfrm>
        </p:spPr>
        <p:txBody>
          <a:bodyPr>
            <a:normAutofit/>
          </a:bodyPr>
          <a:lstStyle>
            <a:lvl1pPr>
              <a:defRPr sz="3500"/>
            </a:lvl1pPr>
          </a:lstStyle>
          <a:p>
            <a:r>
              <a:rPr lang="cs-CZ"/>
              <a:t>Úvodní </a:t>
            </a:r>
            <a:r>
              <a:rPr lang="cs-CZ" err="1"/>
              <a:t>slide</a:t>
            </a:r>
            <a:endParaRPr lang="cs-CZ"/>
          </a:p>
        </p:txBody>
      </p:sp>
      <p:sp>
        <p:nvSpPr>
          <p:cNvPr id="3" name="Podnadpis 2"/>
          <p:cNvSpPr>
            <a:spLocks noGrp="1"/>
          </p:cNvSpPr>
          <p:nvPr>
            <p:ph type="subTitle" idx="1" hasCustomPrompt="1"/>
          </p:nvPr>
        </p:nvSpPr>
        <p:spPr>
          <a:xfrm>
            <a:off x="395536" y="3364700"/>
            <a:ext cx="7992888" cy="359178"/>
          </a:xfrm>
        </p:spPr>
        <p:txBody>
          <a:bodyPr>
            <a:normAutofit/>
          </a:bodyPr>
          <a:lstStyle>
            <a:lvl1pPr marL="0" indent="0" algn="l">
              <a:buNone/>
              <a:defRPr sz="2000" b="0" baseline="0">
                <a:solidFill>
                  <a:srgbClr val="E600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podnadpis</a:t>
            </a:r>
          </a:p>
        </p:txBody>
      </p:sp>
      <p:pic>
        <p:nvPicPr>
          <p:cNvPr id="5" name="Picture 2" descr="T:\Czech Tourism\_loga\Czechtourism\Sablona\CzT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4650444"/>
            <a:ext cx="1561024" cy="24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9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2088232"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8" name="Zástupný symbol pro obsah 2"/>
          <p:cNvSpPr>
            <a:spLocks noGrp="1"/>
          </p:cNvSpPr>
          <p:nvPr>
            <p:ph idx="15"/>
          </p:nvPr>
        </p:nvSpPr>
        <p:spPr>
          <a:xfrm>
            <a:off x="2505674" y="195486"/>
            <a:ext cx="2088232" cy="1350000"/>
          </a:xfrm>
        </p:spPr>
        <p:txBody>
          <a:bodyPr/>
          <a:lstStyle/>
          <a:p>
            <a:pPr lvl="0"/>
            <a:r>
              <a:rPr lang="cs-CZ"/>
              <a:t>Po kliknutí můžete upravovat styly textu v předloze.</a:t>
            </a:r>
          </a:p>
          <a:p>
            <a:pPr lvl="1"/>
            <a:r>
              <a:rPr lang="cs-CZ"/>
              <a:t>Druhá úroveň</a:t>
            </a:r>
          </a:p>
        </p:txBody>
      </p:sp>
      <p:sp>
        <p:nvSpPr>
          <p:cNvPr id="19" name="Zástupný symbol pro obsah 2"/>
          <p:cNvSpPr>
            <a:spLocks noGrp="1"/>
          </p:cNvSpPr>
          <p:nvPr>
            <p:ph idx="16"/>
          </p:nvPr>
        </p:nvSpPr>
        <p:spPr>
          <a:xfrm>
            <a:off x="4592081" y="195487"/>
            <a:ext cx="2088232" cy="1350000"/>
          </a:xfrm>
        </p:spPr>
        <p:txBody>
          <a:bodyPr/>
          <a:lstStyle/>
          <a:p>
            <a:pPr lvl="0"/>
            <a:r>
              <a:rPr lang="cs-CZ"/>
              <a:t>Po kliknutí můžete upravovat styly textu v předloze.</a:t>
            </a:r>
          </a:p>
          <a:p>
            <a:pPr lvl="1"/>
            <a:r>
              <a:rPr lang="cs-CZ"/>
              <a:t>Druhá úroveň</a:t>
            </a:r>
          </a:p>
        </p:txBody>
      </p:sp>
      <p:sp>
        <p:nvSpPr>
          <p:cNvPr id="20" name="Zástupný symbol pro obsah 2"/>
          <p:cNvSpPr>
            <a:spLocks noGrp="1"/>
          </p:cNvSpPr>
          <p:nvPr>
            <p:ph idx="17"/>
          </p:nvPr>
        </p:nvSpPr>
        <p:spPr>
          <a:xfrm>
            <a:off x="6702219" y="195486"/>
            <a:ext cx="2088232" cy="1350000"/>
          </a:xfrm>
        </p:spPr>
        <p:txBody>
          <a:bodyPr/>
          <a:lstStyle/>
          <a:p>
            <a:pPr lvl="0"/>
            <a:r>
              <a:rPr lang="cs-CZ"/>
              <a:t>Po kliknutí můžete upravovat styly textu v předloze.</a:t>
            </a:r>
          </a:p>
          <a:p>
            <a:pPr lvl="1"/>
            <a:r>
              <a:rPr lang="cs-CZ"/>
              <a:t>Druhá úroveň</a:t>
            </a:r>
          </a:p>
        </p:txBody>
      </p:sp>
      <p:sp>
        <p:nvSpPr>
          <p:cNvPr id="21" name="Zástupný symbol pro obsah 2"/>
          <p:cNvSpPr>
            <a:spLocks noGrp="1"/>
          </p:cNvSpPr>
          <p:nvPr>
            <p:ph idx="18"/>
          </p:nvPr>
        </p:nvSpPr>
        <p:spPr>
          <a:xfrm>
            <a:off x="395536" y="1545637"/>
            <a:ext cx="2088232" cy="1350000"/>
          </a:xfrm>
        </p:spPr>
        <p:txBody>
          <a:bodyPr/>
          <a:lstStyle/>
          <a:p>
            <a:pPr lvl="0"/>
            <a:r>
              <a:rPr lang="cs-CZ"/>
              <a:t>Po kliknutí můžete upravovat styly textu v předloze.</a:t>
            </a:r>
          </a:p>
          <a:p>
            <a:pPr lvl="1"/>
            <a:r>
              <a:rPr lang="cs-CZ"/>
              <a:t>Druhá úroveň</a:t>
            </a:r>
          </a:p>
        </p:txBody>
      </p:sp>
      <p:sp>
        <p:nvSpPr>
          <p:cNvPr id="22" name="Zástupný symbol pro obsah 2"/>
          <p:cNvSpPr>
            <a:spLocks noGrp="1"/>
          </p:cNvSpPr>
          <p:nvPr>
            <p:ph idx="19"/>
          </p:nvPr>
        </p:nvSpPr>
        <p:spPr>
          <a:xfrm>
            <a:off x="2505674" y="1545636"/>
            <a:ext cx="2088232" cy="1350000"/>
          </a:xfrm>
        </p:spPr>
        <p:txBody>
          <a:bodyPr/>
          <a:lstStyle/>
          <a:p>
            <a:pPr lvl="0"/>
            <a:r>
              <a:rPr lang="cs-CZ"/>
              <a:t>Po kliknutí můžete upravovat styly textu v předloze.</a:t>
            </a:r>
          </a:p>
          <a:p>
            <a:pPr lvl="1"/>
            <a:r>
              <a:rPr lang="cs-CZ"/>
              <a:t>Druhá úroveň</a:t>
            </a:r>
          </a:p>
        </p:txBody>
      </p:sp>
      <p:sp>
        <p:nvSpPr>
          <p:cNvPr id="23" name="Zástupný symbol pro obsah 2"/>
          <p:cNvSpPr>
            <a:spLocks noGrp="1"/>
          </p:cNvSpPr>
          <p:nvPr>
            <p:ph idx="20"/>
          </p:nvPr>
        </p:nvSpPr>
        <p:spPr>
          <a:xfrm>
            <a:off x="4592081" y="1545637"/>
            <a:ext cx="2088232" cy="1350000"/>
          </a:xfrm>
        </p:spPr>
        <p:txBody>
          <a:bodyPr/>
          <a:lstStyle/>
          <a:p>
            <a:pPr lvl="0"/>
            <a:r>
              <a:rPr lang="cs-CZ"/>
              <a:t>Po kliknutí můžete upravovat styly textu v předloze.</a:t>
            </a:r>
          </a:p>
          <a:p>
            <a:pPr lvl="1"/>
            <a:r>
              <a:rPr lang="cs-CZ"/>
              <a:t>Druhá úroveň</a:t>
            </a:r>
          </a:p>
        </p:txBody>
      </p:sp>
      <p:sp>
        <p:nvSpPr>
          <p:cNvPr id="24" name="Zástupný symbol pro obsah 2"/>
          <p:cNvSpPr>
            <a:spLocks noGrp="1"/>
          </p:cNvSpPr>
          <p:nvPr>
            <p:ph idx="21"/>
          </p:nvPr>
        </p:nvSpPr>
        <p:spPr>
          <a:xfrm>
            <a:off x="6702219" y="1545636"/>
            <a:ext cx="2088232" cy="1350000"/>
          </a:xfrm>
        </p:spPr>
        <p:txBody>
          <a:bodyPr/>
          <a:lstStyle/>
          <a:p>
            <a:pPr lvl="0"/>
            <a:r>
              <a:rPr lang="cs-CZ"/>
              <a:t>Po kliknutí můžete upravovat styly textu v předloze.</a:t>
            </a:r>
          </a:p>
          <a:p>
            <a:pPr lvl="1"/>
            <a:r>
              <a:rPr lang="cs-CZ"/>
              <a:t>Druhá úroveň</a:t>
            </a:r>
          </a:p>
        </p:txBody>
      </p:sp>
      <p:sp>
        <p:nvSpPr>
          <p:cNvPr id="25" name="Zástupný symbol pro obsah 2"/>
          <p:cNvSpPr>
            <a:spLocks noGrp="1"/>
          </p:cNvSpPr>
          <p:nvPr>
            <p:ph idx="22"/>
          </p:nvPr>
        </p:nvSpPr>
        <p:spPr>
          <a:xfrm>
            <a:off x="395536" y="2895787"/>
            <a:ext cx="2088232" cy="1350000"/>
          </a:xfrm>
        </p:spPr>
        <p:txBody>
          <a:bodyPr/>
          <a:lstStyle/>
          <a:p>
            <a:pPr lvl="0"/>
            <a:r>
              <a:rPr lang="cs-CZ"/>
              <a:t>Po kliknutí můžete upravovat styly textu v předloze.</a:t>
            </a:r>
          </a:p>
          <a:p>
            <a:pPr lvl="1"/>
            <a:r>
              <a:rPr lang="cs-CZ"/>
              <a:t>Druhá úroveň</a:t>
            </a:r>
          </a:p>
        </p:txBody>
      </p:sp>
      <p:sp>
        <p:nvSpPr>
          <p:cNvPr id="26" name="Zástupný symbol pro obsah 2"/>
          <p:cNvSpPr>
            <a:spLocks noGrp="1"/>
          </p:cNvSpPr>
          <p:nvPr>
            <p:ph idx="23"/>
          </p:nvPr>
        </p:nvSpPr>
        <p:spPr>
          <a:xfrm>
            <a:off x="2505674" y="2895786"/>
            <a:ext cx="2088232" cy="1350000"/>
          </a:xfrm>
        </p:spPr>
        <p:txBody>
          <a:bodyPr/>
          <a:lstStyle/>
          <a:p>
            <a:pPr lvl="0"/>
            <a:r>
              <a:rPr lang="cs-CZ"/>
              <a:t>Po kliknutí můžete upravovat styly textu v předloze.</a:t>
            </a:r>
          </a:p>
          <a:p>
            <a:pPr lvl="1"/>
            <a:r>
              <a:rPr lang="cs-CZ"/>
              <a:t>Druhá úroveň</a:t>
            </a:r>
          </a:p>
        </p:txBody>
      </p:sp>
      <p:sp>
        <p:nvSpPr>
          <p:cNvPr id="27" name="Zástupný symbol pro obsah 2"/>
          <p:cNvSpPr>
            <a:spLocks noGrp="1"/>
          </p:cNvSpPr>
          <p:nvPr>
            <p:ph idx="24"/>
          </p:nvPr>
        </p:nvSpPr>
        <p:spPr>
          <a:xfrm>
            <a:off x="4592081" y="2895787"/>
            <a:ext cx="2088232" cy="1350000"/>
          </a:xfrm>
        </p:spPr>
        <p:txBody>
          <a:bodyPr/>
          <a:lstStyle/>
          <a:p>
            <a:pPr lvl="0"/>
            <a:r>
              <a:rPr lang="cs-CZ"/>
              <a:t>Po kliknutí můžete upravovat styly textu v předloze.</a:t>
            </a:r>
          </a:p>
          <a:p>
            <a:pPr lvl="1"/>
            <a:r>
              <a:rPr lang="cs-CZ"/>
              <a:t>Druhá úroveň</a:t>
            </a:r>
          </a:p>
        </p:txBody>
      </p:sp>
      <p:sp>
        <p:nvSpPr>
          <p:cNvPr id="28" name="Zástupný symbol pro obsah 2"/>
          <p:cNvSpPr>
            <a:spLocks noGrp="1"/>
          </p:cNvSpPr>
          <p:nvPr>
            <p:ph idx="25"/>
          </p:nvPr>
        </p:nvSpPr>
        <p:spPr>
          <a:xfrm>
            <a:off x="6702219" y="2895786"/>
            <a:ext cx="2088232" cy="1350000"/>
          </a:xfrm>
        </p:spPr>
        <p:txBody>
          <a:bodyPr/>
          <a:lstStyle/>
          <a:p>
            <a:pPr lvl="0"/>
            <a:r>
              <a:rPr lang="cs-CZ"/>
              <a:t>Po kliknutí můžete upravovat styly textu v předloze.</a:t>
            </a:r>
          </a:p>
          <a:p>
            <a:pPr lvl="1"/>
            <a:r>
              <a:rPr lang="cs-CZ"/>
              <a:t>Druhá úroveň</a:t>
            </a:r>
          </a:p>
        </p:txBody>
      </p:sp>
      <p:sp>
        <p:nvSpPr>
          <p:cNvPr id="30"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3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2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a:t>Volný </a:t>
            </a:r>
            <a:r>
              <a:rPr lang="cs-CZ" err="1"/>
              <a:t>slide</a:t>
            </a:r>
            <a:endParaRPr lang="cs-CZ"/>
          </a:p>
        </p:txBody>
      </p:sp>
      <p:sp>
        <p:nvSpPr>
          <p:cNvPr id="7"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8" name="Přímá spojnice 7"/>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9"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1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7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6"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7" name="Přímá spojnice 6"/>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9"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9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3752" y="465517"/>
            <a:ext cx="4118248" cy="425054"/>
          </a:xfrm>
        </p:spPr>
        <p:txBody>
          <a:bodyPr anchor="b">
            <a:normAutofit/>
          </a:bodyPr>
          <a:lstStyle>
            <a:lvl1pPr algn="l">
              <a:defRPr sz="2400" b="1"/>
            </a:lvl1pPr>
          </a:lstStyle>
          <a:p>
            <a:r>
              <a:rPr lang="cs-CZ" err="1"/>
              <a:t>Slide</a:t>
            </a:r>
            <a:r>
              <a:rPr lang="cs-CZ"/>
              <a:t> s obrázkem</a:t>
            </a:r>
          </a:p>
        </p:txBody>
      </p:sp>
      <p:sp>
        <p:nvSpPr>
          <p:cNvPr id="3" name="Zástupný symbol pro obrázek 2"/>
          <p:cNvSpPr>
            <a:spLocks noGrp="1"/>
          </p:cNvSpPr>
          <p:nvPr>
            <p:ph type="pic" idx="1"/>
          </p:nvPr>
        </p:nvSpPr>
        <p:spPr>
          <a:xfrm>
            <a:off x="4572000" y="459581"/>
            <a:ext cx="4114800" cy="3786355"/>
          </a:xfrm>
        </p:spPr>
        <p:txBody>
          <a:bodyPr>
            <a:normAutofit/>
          </a:bodyPr>
          <a:lstStyle>
            <a:lvl1pPr marL="0" indent="0">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462773" y="897564"/>
            <a:ext cx="4109227" cy="2646294"/>
          </a:xfrm>
        </p:spPr>
        <p:txBody>
          <a:bodyPr/>
          <a:lstStyle>
            <a:lvl1pPr marL="0" indent="0">
              <a:buNone/>
              <a:defRPr sz="1400" b="0">
                <a:solidFill>
                  <a:srgbClr val="4D4D4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1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395536" y="2841782"/>
            <a:ext cx="7988424" cy="541883"/>
          </a:xfrm>
        </p:spPr>
        <p:txBody>
          <a:bodyPr>
            <a:normAutofit/>
          </a:bodyPr>
          <a:lstStyle>
            <a:lvl1pPr>
              <a:defRPr sz="3500"/>
            </a:lvl1pPr>
          </a:lstStyle>
          <a:p>
            <a:r>
              <a:rPr lang="cs-CZ"/>
              <a:t>Děkuji za pozornost!</a:t>
            </a:r>
          </a:p>
        </p:txBody>
      </p:sp>
      <p:sp>
        <p:nvSpPr>
          <p:cNvPr id="3" name="Podnadpis 2"/>
          <p:cNvSpPr>
            <a:spLocks noGrp="1"/>
          </p:cNvSpPr>
          <p:nvPr>
            <p:ph type="subTitle" idx="1" hasCustomPrompt="1"/>
          </p:nvPr>
        </p:nvSpPr>
        <p:spPr>
          <a:xfrm>
            <a:off x="395536" y="3400704"/>
            <a:ext cx="7992888" cy="359178"/>
          </a:xfrm>
        </p:spPr>
        <p:txBody>
          <a:bodyPr>
            <a:normAutofit/>
          </a:bodyPr>
          <a:lstStyle>
            <a:lvl1pPr marL="0" indent="0" algn="l">
              <a:buNone/>
              <a:defRPr sz="2000" b="0" baseline="0">
                <a:solidFill>
                  <a:srgbClr val="E6001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Autor prezentace</a:t>
            </a:r>
          </a:p>
        </p:txBody>
      </p:sp>
      <p:pic>
        <p:nvPicPr>
          <p:cNvPr id="5" name="Picture 2" descr="T:\Czech Tourism\_loga\Czechtourism\Sablona\CzT 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4650444"/>
            <a:ext cx="1561024" cy="24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4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baseline="0"/>
            </a:lvl1pPr>
          </a:lstStyle>
          <a:p>
            <a:r>
              <a:rPr lang="cs-CZ"/>
              <a:t>Obsahový </a:t>
            </a:r>
            <a:r>
              <a:rPr lang="cs-CZ" err="1"/>
              <a:t>slide</a:t>
            </a:r>
            <a:endParaRPr lang="cs-CZ"/>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pic>
        <p:nvPicPr>
          <p:cNvPr id="11"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0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95536" y="3305176"/>
            <a:ext cx="8352928" cy="1021556"/>
          </a:xfrm>
        </p:spPr>
        <p:txBody>
          <a:bodyPr anchor="t">
            <a:normAutofit/>
          </a:bodyPr>
          <a:lstStyle>
            <a:lvl1pPr algn="l">
              <a:defRPr sz="3500" b="1" cap="none"/>
            </a:lvl1pPr>
          </a:lstStyle>
          <a:p>
            <a:r>
              <a:rPr lang="cs-CZ"/>
              <a:t>Předělový </a:t>
            </a:r>
            <a:r>
              <a:rPr lang="cs-CZ" err="1"/>
              <a:t>slide</a:t>
            </a:r>
            <a:endParaRPr lang="cs-CZ"/>
          </a:p>
        </p:txBody>
      </p:sp>
      <p:sp>
        <p:nvSpPr>
          <p:cNvPr id="3" name="Zástupný symbol pro text 2"/>
          <p:cNvSpPr>
            <a:spLocks noGrp="1"/>
          </p:cNvSpPr>
          <p:nvPr>
            <p:ph type="body" idx="1"/>
          </p:nvPr>
        </p:nvSpPr>
        <p:spPr>
          <a:xfrm>
            <a:off x="395536" y="2180035"/>
            <a:ext cx="8352928" cy="1125140"/>
          </a:xfrm>
        </p:spPr>
        <p:txBody>
          <a:bodyPr anchor="b"/>
          <a:lstStyle>
            <a:lvl1pPr marL="0" indent="0">
              <a:buNone/>
              <a:defRPr sz="2000" b="0">
                <a:solidFill>
                  <a:srgbClr val="E6001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8"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9" name="Přímá spojnice 8"/>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0"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11"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1"/>
            <a:ext cx="4038600" cy="3394472"/>
          </a:xfrm>
        </p:spPr>
        <p:txBody>
          <a:bodyPr/>
          <a:lstStyle>
            <a:lvl1pPr>
              <a:defRPr sz="1800"/>
            </a:lvl1pPr>
            <a:lvl2pP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p:txBody>
      </p:sp>
      <p:sp>
        <p:nvSpPr>
          <p:cNvPr id="4" name="Zástupný symbol pro obsah 3"/>
          <p:cNvSpPr>
            <a:spLocks noGrp="1"/>
          </p:cNvSpPr>
          <p:nvPr>
            <p:ph sz="half" idx="2"/>
          </p:nvPr>
        </p:nvSpPr>
        <p:spPr>
          <a:xfrm>
            <a:off x="4648200" y="1200151"/>
            <a:ext cx="4038600" cy="3394472"/>
          </a:xfrm>
        </p:spPr>
        <p:txBody>
          <a:bodyPr/>
          <a:lstStyle>
            <a:lvl1pPr>
              <a:defRPr sz="1800"/>
            </a:lvl1pPr>
            <a:lvl2pP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5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8352928" cy="4050449"/>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12"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4176000" cy="4050449"/>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obsah 2"/>
          <p:cNvSpPr>
            <a:spLocks noGrp="1"/>
          </p:cNvSpPr>
          <p:nvPr>
            <p:ph idx="10"/>
          </p:nvPr>
        </p:nvSpPr>
        <p:spPr>
          <a:xfrm>
            <a:off x="4572000" y="195487"/>
            <a:ext cx="4176000" cy="4050449"/>
          </a:xfrm>
        </p:spPr>
        <p:txBody>
          <a:bodyPr/>
          <a:lstStyle/>
          <a:p>
            <a:pPr lvl="0"/>
            <a:r>
              <a:rPr lang="cs-CZ"/>
              <a:t>Po kliknutí můžete upravovat styly textu v předloze.</a:t>
            </a:r>
          </a:p>
          <a:p>
            <a:pPr lvl="1"/>
            <a:r>
              <a:rPr lang="cs-CZ"/>
              <a:t>Druhá úroveň</a:t>
            </a:r>
          </a:p>
        </p:txBody>
      </p:sp>
      <p:sp>
        <p:nvSpPr>
          <p:cNvPr id="13"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14"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7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8352928" cy="2025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1" name="Zástupný symbol pro obsah 2"/>
          <p:cNvSpPr>
            <a:spLocks noGrp="1"/>
          </p:cNvSpPr>
          <p:nvPr>
            <p:ph idx="10"/>
          </p:nvPr>
        </p:nvSpPr>
        <p:spPr>
          <a:xfrm>
            <a:off x="395536" y="2247714"/>
            <a:ext cx="8352928" cy="2025000"/>
          </a:xfrm>
        </p:spPr>
        <p:txBody>
          <a:bodyPr/>
          <a:lstStyle/>
          <a:p>
            <a:pPr lvl="0"/>
            <a:r>
              <a:rPr lang="cs-CZ"/>
              <a:t>Po kliknutí můžete upravovat styly textu v předloze.</a:t>
            </a:r>
          </a:p>
          <a:p>
            <a:pPr lvl="1"/>
            <a:r>
              <a:rPr lang="cs-CZ"/>
              <a:t>Druhá úroveň</a:t>
            </a:r>
          </a:p>
        </p:txBody>
      </p:sp>
      <p:sp>
        <p:nvSpPr>
          <p:cNvPr id="13"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14"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96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4176000"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p:cNvSpPr>
            <a:spLocks noGrp="1"/>
          </p:cNvSpPr>
          <p:nvPr>
            <p:ph idx="10"/>
          </p:nvPr>
        </p:nvSpPr>
        <p:spPr>
          <a:xfrm>
            <a:off x="4572000" y="195486"/>
            <a:ext cx="4176000" cy="1350000"/>
          </a:xfrm>
        </p:spPr>
        <p:txBody>
          <a:bodyPr/>
          <a:lstStyle/>
          <a:p>
            <a:pPr lvl="0"/>
            <a:r>
              <a:rPr lang="cs-CZ"/>
              <a:t>Po kliknutí můžete upravovat styly textu v předloze.</a:t>
            </a:r>
          </a:p>
          <a:p>
            <a:pPr lvl="1"/>
            <a:r>
              <a:rPr lang="cs-CZ"/>
              <a:t>Druhá úroveň</a:t>
            </a:r>
          </a:p>
        </p:txBody>
      </p:sp>
      <p:sp>
        <p:nvSpPr>
          <p:cNvPr id="14" name="Zástupný symbol pro obsah 2"/>
          <p:cNvSpPr>
            <a:spLocks noGrp="1"/>
          </p:cNvSpPr>
          <p:nvPr>
            <p:ph idx="11"/>
          </p:nvPr>
        </p:nvSpPr>
        <p:spPr>
          <a:xfrm>
            <a:off x="396000" y="1545636"/>
            <a:ext cx="4176000" cy="1350000"/>
          </a:xfrm>
        </p:spPr>
        <p:txBody>
          <a:bodyPr/>
          <a:lstStyle/>
          <a:p>
            <a:pPr lvl="0"/>
            <a:r>
              <a:rPr lang="cs-CZ"/>
              <a:t>Po kliknutí můžete upravovat styly textu v předloze.</a:t>
            </a:r>
          </a:p>
          <a:p>
            <a:pPr lvl="1"/>
            <a:r>
              <a:rPr lang="cs-CZ"/>
              <a:t>Druhá úroveň</a:t>
            </a:r>
          </a:p>
        </p:txBody>
      </p:sp>
      <p:sp>
        <p:nvSpPr>
          <p:cNvPr id="15" name="Zástupný symbol pro obsah 2"/>
          <p:cNvSpPr>
            <a:spLocks noGrp="1"/>
          </p:cNvSpPr>
          <p:nvPr>
            <p:ph idx="12"/>
          </p:nvPr>
        </p:nvSpPr>
        <p:spPr>
          <a:xfrm>
            <a:off x="4572000" y="1545636"/>
            <a:ext cx="4176000" cy="1350000"/>
          </a:xfrm>
        </p:spPr>
        <p:txBody>
          <a:bodyPr/>
          <a:lstStyle/>
          <a:p>
            <a:pPr lvl="0"/>
            <a:r>
              <a:rPr lang="cs-CZ"/>
              <a:t>Po kliknutí můžete upravovat styly textu v předloze.</a:t>
            </a:r>
          </a:p>
          <a:p>
            <a:pPr lvl="1"/>
            <a:r>
              <a:rPr lang="cs-CZ"/>
              <a:t>Druhá úroveň</a:t>
            </a:r>
          </a:p>
        </p:txBody>
      </p:sp>
      <p:sp>
        <p:nvSpPr>
          <p:cNvPr id="16" name="Zástupný symbol pro obsah 2"/>
          <p:cNvSpPr>
            <a:spLocks noGrp="1"/>
          </p:cNvSpPr>
          <p:nvPr>
            <p:ph idx="13"/>
          </p:nvPr>
        </p:nvSpPr>
        <p:spPr>
          <a:xfrm>
            <a:off x="396000" y="2895786"/>
            <a:ext cx="4176000" cy="1350000"/>
          </a:xfrm>
        </p:spPr>
        <p:txBody>
          <a:bodyPr/>
          <a:lstStyle/>
          <a:p>
            <a:pPr lvl="0"/>
            <a:r>
              <a:rPr lang="cs-CZ"/>
              <a:t>Po kliknutí můžete upravovat styly textu v předloze.</a:t>
            </a:r>
          </a:p>
          <a:p>
            <a:pPr lvl="1"/>
            <a:r>
              <a:rPr lang="cs-CZ"/>
              <a:t>Druhá úroveň</a:t>
            </a:r>
          </a:p>
        </p:txBody>
      </p:sp>
      <p:sp>
        <p:nvSpPr>
          <p:cNvPr id="17" name="Zástupný symbol pro obsah 2"/>
          <p:cNvSpPr>
            <a:spLocks noGrp="1"/>
          </p:cNvSpPr>
          <p:nvPr>
            <p:ph idx="14"/>
          </p:nvPr>
        </p:nvSpPr>
        <p:spPr>
          <a:xfrm>
            <a:off x="4572464" y="2895785"/>
            <a:ext cx="4176000" cy="1350000"/>
          </a:xfrm>
        </p:spPr>
        <p:txBody>
          <a:bodyPr/>
          <a:lstStyle/>
          <a:p>
            <a:pPr lvl="0"/>
            <a:r>
              <a:rPr lang="cs-CZ"/>
              <a:t>Po kliknutí můžete upravovat styly textu v předloze.</a:t>
            </a:r>
          </a:p>
          <a:p>
            <a:pPr lvl="1"/>
            <a:r>
              <a:rPr lang="cs-CZ"/>
              <a:t>Druhá úroveň</a:t>
            </a:r>
          </a:p>
        </p:txBody>
      </p:sp>
      <p:sp>
        <p:nvSpPr>
          <p:cNvPr id="18"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2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7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5487"/>
            <a:ext cx="2088232" cy="1350000"/>
          </a:xfrm>
        </p:spPr>
        <p:txBody>
          <a:bodyPr/>
          <a:lstStyle/>
          <a:p>
            <a:pPr lvl="0"/>
            <a:r>
              <a:rPr lang="cs-CZ"/>
              <a:t>Po kliknutí můžete upravovat styly textu v předloze.</a:t>
            </a:r>
          </a:p>
          <a:p>
            <a:pPr lvl="1"/>
            <a:r>
              <a:rPr lang="cs-CZ"/>
              <a:t>Druhá úroveň</a:t>
            </a:r>
          </a:p>
        </p:txBody>
      </p:sp>
      <p:sp>
        <p:nvSpPr>
          <p:cNvPr id="9" name="Zástupný symbol pro číslo snímku 5"/>
          <p:cNvSpPr txBox="1">
            <a:spLocks/>
          </p:cNvSpPr>
          <p:nvPr userDrawn="1"/>
        </p:nvSpPr>
        <p:spPr>
          <a:xfrm>
            <a:off x="8316416" y="4674171"/>
            <a:ext cx="37038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4CAFFA-4822-4E60-9E16-293B2BB2157F}" type="slidenum">
              <a:rPr lang="cs-CZ" smtClean="0"/>
              <a:pPr/>
              <a:t>‹#›</a:t>
            </a:fld>
            <a:endParaRPr lang="cs-CZ"/>
          </a:p>
        </p:txBody>
      </p:sp>
      <p:cxnSp>
        <p:nvCxnSpPr>
          <p:cNvPr id="10" name="Přímá spojnice 9"/>
          <p:cNvCxnSpPr/>
          <p:nvPr userDrawn="1"/>
        </p:nvCxnSpPr>
        <p:spPr>
          <a:xfrm>
            <a:off x="8316416" y="4677984"/>
            <a:ext cx="0" cy="270030"/>
          </a:xfrm>
          <a:prstGeom prst="line">
            <a:avLst/>
          </a:prstGeom>
          <a:ln>
            <a:solidFill>
              <a:srgbClr val="003C78"/>
            </a:solidFill>
          </a:ln>
        </p:spPr>
        <p:style>
          <a:lnRef idx="1">
            <a:schemeClr val="accent1"/>
          </a:lnRef>
          <a:fillRef idx="0">
            <a:schemeClr val="accent1"/>
          </a:fillRef>
          <a:effectRef idx="0">
            <a:schemeClr val="accent1"/>
          </a:effectRef>
          <a:fontRef idx="minor">
            <a:schemeClr val="tx1"/>
          </a:fontRef>
        </p:style>
      </p:cxnSp>
      <p:sp>
        <p:nvSpPr>
          <p:cNvPr id="18" name="Zástupný symbol pro obsah 2"/>
          <p:cNvSpPr>
            <a:spLocks noGrp="1"/>
          </p:cNvSpPr>
          <p:nvPr>
            <p:ph idx="15"/>
          </p:nvPr>
        </p:nvSpPr>
        <p:spPr>
          <a:xfrm>
            <a:off x="2505674" y="195486"/>
            <a:ext cx="2088232" cy="1350000"/>
          </a:xfrm>
        </p:spPr>
        <p:txBody>
          <a:bodyPr/>
          <a:lstStyle/>
          <a:p>
            <a:pPr lvl="0"/>
            <a:r>
              <a:rPr lang="cs-CZ"/>
              <a:t>Po kliknutí můžete upravovat styly textu v předloze.</a:t>
            </a:r>
          </a:p>
          <a:p>
            <a:pPr lvl="1"/>
            <a:r>
              <a:rPr lang="cs-CZ"/>
              <a:t>Druhá úroveň</a:t>
            </a:r>
          </a:p>
        </p:txBody>
      </p:sp>
      <p:sp>
        <p:nvSpPr>
          <p:cNvPr id="19" name="Zástupný symbol pro obsah 2"/>
          <p:cNvSpPr>
            <a:spLocks noGrp="1"/>
          </p:cNvSpPr>
          <p:nvPr>
            <p:ph idx="16"/>
          </p:nvPr>
        </p:nvSpPr>
        <p:spPr>
          <a:xfrm>
            <a:off x="4592081" y="195487"/>
            <a:ext cx="4228391" cy="1350000"/>
          </a:xfrm>
        </p:spPr>
        <p:txBody>
          <a:bodyPr/>
          <a:lstStyle/>
          <a:p>
            <a:pPr lvl="0"/>
            <a:r>
              <a:rPr lang="cs-CZ"/>
              <a:t>Po kliknutí můžete upravovat styly textu v předloze.</a:t>
            </a:r>
          </a:p>
          <a:p>
            <a:pPr lvl="1"/>
            <a:r>
              <a:rPr lang="cs-CZ"/>
              <a:t>Druhá úroveň</a:t>
            </a:r>
          </a:p>
        </p:txBody>
      </p:sp>
      <p:sp>
        <p:nvSpPr>
          <p:cNvPr id="21" name="Zástupný symbol pro obsah 2"/>
          <p:cNvSpPr>
            <a:spLocks noGrp="1"/>
          </p:cNvSpPr>
          <p:nvPr>
            <p:ph idx="18"/>
          </p:nvPr>
        </p:nvSpPr>
        <p:spPr>
          <a:xfrm>
            <a:off x="395536" y="1545637"/>
            <a:ext cx="2088232" cy="1350000"/>
          </a:xfrm>
        </p:spPr>
        <p:txBody>
          <a:bodyPr/>
          <a:lstStyle/>
          <a:p>
            <a:pPr lvl="0"/>
            <a:r>
              <a:rPr lang="cs-CZ"/>
              <a:t>Po kliknutí můžete upravovat styly textu v předloze.</a:t>
            </a:r>
          </a:p>
          <a:p>
            <a:pPr lvl="1"/>
            <a:r>
              <a:rPr lang="cs-CZ"/>
              <a:t>Druhá úroveň</a:t>
            </a:r>
          </a:p>
        </p:txBody>
      </p:sp>
      <p:sp>
        <p:nvSpPr>
          <p:cNvPr id="23" name="Zástupný symbol pro obsah 2"/>
          <p:cNvSpPr>
            <a:spLocks noGrp="1"/>
          </p:cNvSpPr>
          <p:nvPr>
            <p:ph idx="20"/>
          </p:nvPr>
        </p:nvSpPr>
        <p:spPr>
          <a:xfrm>
            <a:off x="2483769" y="1545637"/>
            <a:ext cx="4196545" cy="1350000"/>
          </a:xfrm>
        </p:spPr>
        <p:txBody>
          <a:bodyPr/>
          <a:lstStyle/>
          <a:p>
            <a:pPr lvl="0"/>
            <a:r>
              <a:rPr lang="cs-CZ"/>
              <a:t>Po kliknutí můžete upravovat styly textu v předloze.</a:t>
            </a:r>
          </a:p>
          <a:p>
            <a:pPr lvl="1"/>
            <a:r>
              <a:rPr lang="cs-CZ"/>
              <a:t>Druhá úroveň</a:t>
            </a:r>
          </a:p>
        </p:txBody>
      </p:sp>
      <p:sp>
        <p:nvSpPr>
          <p:cNvPr id="24" name="Zástupný symbol pro obsah 2"/>
          <p:cNvSpPr>
            <a:spLocks noGrp="1"/>
          </p:cNvSpPr>
          <p:nvPr>
            <p:ph idx="21"/>
          </p:nvPr>
        </p:nvSpPr>
        <p:spPr>
          <a:xfrm>
            <a:off x="6702219" y="1545636"/>
            <a:ext cx="2088232" cy="1350000"/>
          </a:xfrm>
        </p:spPr>
        <p:txBody>
          <a:bodyPr/>
          <a:lstStyle/>
          <a:p>
            <a:pPr lvl="0"/>
            <a:r>
              <a:rPr lang="cs-CZ"/>
              <a:t>Po kliknutí můžete upravovat styly textu v předloze.</a:t>
            </a:r>
          </a:p>
          <a:p>
            <a:pPr lvl="1"/>
            <a:r>
              <a:rPr lang="cs-CZ"/>
              <a:t>Druhá úroveň</a:t>
            </a:r>
          </a:p>
        </p:txBody>
      </p:sp>
      <p:sp>
        <p:nvSpPr>
          <p:cNvPr id="25" name="Zástupný symbol pro obsah 2"/>
          <p:cNvSpPr>
            <a:spLocks noGrp="1"/>
          </p:cNvSpPr>
          <p:nvPr>
            <p:ph idx="22"/>
          </p:nvPr>
        </p:nvSpPr>
        <p:spPr>
          <a:xfrm>
            <a:off x="395536" y="2895787"/>
            <a:ext cx="4176464" cy="1350000"/>
          </a:xfrm>
        </p:spPr>
        <p:txBody>
          <a:bodyPr/>
          <a:lstStyle/>
          <a:p>
            <a:pPr lvl="0"/>
            <a:r>
              <a:rPr lang="cs-CZ"/>
              <a:t>Po kliknutí můžete upravovat styly textu v předloze.</a:t>
            </a:r>
          </a:p>
          <a:p>
            <a:pPr lvl="1"/>
            <a:r>
              <a:rPr lang="cs-CZ"/>
              <a:t>Druhá úroveň</a:t>
            </a:r>
          </a:p>
        </p:txBody>
      </p:sp>
      <p:sp>
        <p:nvSpPr>
          <p:cNvPr id="27" name="Zástupný symbol pro obsah 2"/>
          <p:cNvSpPr>
            <a:spLocks noGrp="1"/>
          </p:cNvSpPr>
          <p:nvPr>
            <p:ph idx="24"/>
          </p:nvPr>
        </p:nvSpPr>
        <p:spPr>
          <a:xfrm>
            <a:off x="4592081" y="2895787"/>
            <a:ext cx="2088232" cy="1350000"/>
          </a:xfrm>
        </p:spPr>
        <p:txBody>
          <a:bodyPr/>
          <a:lstStyle/>
          <a:p>
            <a:pPr lvl="0"/>
            <a:r>
              <a:rPr lang="cs-CZ"/>
              <a:t>Po kliknutí můžete upravovat styly textu v předloze.</a:t>
            </a:r>
          </a:p>
          <a:p>
            <a:pPr lvl="1"/>
            <a:r>
              <a:rPr lang="cs-CZ"/>
              <a:t>Druhá úroveň</a:t>
            </a:r>
          </a:p>
        </p:txBody>
      </p:sp>
      <p:sp>
        <p:nvSpPr>
          <p:cNvPr id="28" name="Zástupný symbol pro obsah 2"/>
          <p:cNvSpPr>
            <a:spLocks noGrp="1"/>
          </p:cNvSpPr>
          <p:nvPr>
            <p:ph idx="25"/>
          </p:nvPr>
        </p:nvSpPr>
        <p:spPr>
          <a:xfrm>
            <a:off x="6702219" y="2895786"/>
            <a:ext cx="2088232" cy="1350000"/>
          </a:xfrm>
        </p:spPr>
        <p:txBody>
          <a:bodyPr/>
          <a:lstStyle/>
          <a:p>
            <a:pPr lvl="0"/>
            <a:r>
              <a:rPr lang="cs-CZ"/>
              <a:t>Po kliknutí můžete upravovat styly textu v předloze.</a:t>
            </a:r>
          </a:p>
          <a:p>
            <a:pPr lvl="1"/>
            <a:r>
              <a:rPr lang="cs-CZ"/>
              <a:t>Druhá úroveň</a:t>
            </a:r>
          </a:p>
        </p:txBody>
      </p:sp>
      <p:sp>
        <p:nvSpPr>
          <p:cNvPr id="16" name="Zástupný symbol pro datum 3"/>
          <p:cNvSpPr txBox="1">
            <a:spLocks/>
          </p:cNvSpPr>
          <p:nvPr userDrawn="1"/>
        </p:nvSpPr>
        <p:spPr>
          <a:xfrm>
            <a:off x="5940152" y="4674171"/>
            <a:ext cx="2376264" cy="273844"/>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rgbClr val="003C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50C0D7-4CBF-4618-9C46-BA22BAAD648B}" type="datetimeFigureOut">
              <a:rPr lang="cs-CZ" smtClean="0"/>
              <a:pPr/>
              <a:t>25.03.2021</a:t>
            </a:fld>
            <a:endParaRPr lang="cs-CZ"/>
          </a:p>
        </p:txBody>
      </p:sp>
      <p:pic>
        <p:nvPicPr>
          <p:cNvPr id="20" name="Picture 2" descr="T:\Czech Tourism\_loga\Czechtourism\Sablona\CzT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4718734"/>
            <a:ext cx="1128976" cy="17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395536" y="205978"/>
            <a:ext cx="8352928"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395536" y="1200152"/>
            <a:ext cx="8352928" cy="3261809"/>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p:txBody>
      </p:sp>
      <p:cxnSp>
        <p:nvCxnSpPr>
          <p:cNvPr id="8" name="Přímá spojnice 7"/>
          <p:cNvCxnSpPr/>
          <p:nvPr/>
        </p:nvCxnSpPr>
        <p:spPr>
          <a:xfrm>
            <a:off x="467544" y="4461960"/>
            <a:ext cx="8208912" cy="0"/>
          </a:xfrm>
          <a:prstGeom prst="line">
            <a:avLst/>
          </a:prstGeom>
          <a:ln w="57150">
            <a:solidFill>
              <a:srgbClr val="E600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50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60" r:id="rId6"/>
    <p:sldLayoutId id="2147483661" r:id="rId7"/>
    <p:sldLayoutId id="2147483662" r:id="rId8"/>
    <p:sldLayoutId id="2147483663" r:id="rId9"/>
    <p:sldLayoutId id="2147483664" r:id="rId10"/>
    <p:sldLayoutId id="2147483654" r:id="rId11"/>
    <p:sldLayoutId id="2147483655" r:id="rId12"/>
    <p:sldLayoutId id="2147483657" r:id="rId13"/>
    <p:sldLayoutId id="2147483658" r:id="rId14"/>
  </p:sldLayoutIdLst>
  <p:txStyles>
    <p:titleStyle>
      <a:lvl1pPr algn="l" defTabSz="914400" rtl="0" eaLnBrk="1" latinLnBrk="0" hangingPunct="1">
        <a:spcBef>
          <a:spcPct val="0"/>
        </a:spcBef>
        <a:buNone/>
        <a:defRPr sz="2200" b="1" kern="1200">
          <a:solidFill>
            <a:srgbClr val="003C7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02230" y="2905922"/>
            <a:ext cx="7988424" cy="1350148"/>
          </a:xfrm>
        </p:spPr>
        <p:txBody>
          <a:bodyPr>
            <a:normAutofit fontScale="90000"/>
          </a:bodyPr>
          <a:lstStyle/>
          <a:p>
            <a:r>
              <a:rPr lang="en-GB"/>
              <a:t>Strategy of the CzechTourism Agency and Czech Republic Destination for 2021–2025</a:t>
            </a:r>
          </a:p>
        </p:txBody>
      </p:sp>
      <p:pic>
        <p:nvPicPr>
          <p:cNvPr id="5" name="Picture 2" descr="C:\Users\b_koudelova\Desktop\Map_do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9502"/>
            <a:ext cx="3766346"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60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2"/>
          </p:nvPr>
        </p:nvSpPr>
        <p:spPr>
          <a:xfrm>
            <a:off x="4927425" y="750023"/>
            <a:ext cx="3505383" cy="1738690"/>
          </a:xfrm>
          <a:ln>
            <a:noFill/>
          </a:ln>
        </p:spPr>
        <p:txBody>
          <a:bodyPr vert="horz" lIns="91440" tIns="45720" rIns="91440" bIns="45720" rtlCol="0">
            <a:normAutofit/>
          </a:bodyPr>
          <a:lstStyle/>
          <a:p>
            <a:pPr marL="180000" indent="-180000" algn="just">
              <a:lnSpc>
                <a:spcPct val="110000"/>
              </a:lnSpc>
              <a:buFont typeface="Arial" panose="020B0604020202020204" pitchFamily="34" charset="0"/>
              <a:buChar char="•"/>
            </a:pPr>
            <a:r>
              <a:rPr lang="en-GB" sz="1000" b="0"/>
              <a:t>According to TTCI, in 2018 the Czech Republic was ranked 38th of 140 countries. </a:t>
            </a:r>
          </a:p>
          <a:p>
            <a:pPr marL="180000" indent="-180000" algn="just">
              <a:lnSpc>
                <a:spcPct val="110000"/>
              </a:lnSpc>
              <a:buFont typeface="Arial" panose="020B0604020202020204" pitchFamily="34" charset="0"/>
              <a:buChar char="•"/>
            </a:pPr>
            <a:r>
              <a:rPr lang="en-GB" sz="1000" b="0"/>
              <a:t>If compared with the relevant competitive destinations, the CR was ranked third after Germany and Austria. </a:t>
            </a:r>
          </a:p>
          <a:p>
            <a:pPr marL="180000" indent="-180000" algn="just">
              <a:lnSpc>
                <a:spcPct val="110000"/>
              </a:lnSpc>
              <a:buFont typeface="Arial" panose="020B0604020202020204" pitchFamily="34" charset="0"/>
              <a:buChar char="•"/>
            </a:pPr>
            <a:r>
              <a:rPr lang="en-GB" sz="1000" b="0"/>
              <a:t>There are significant differences between these developed west economies (ranked 3rd and 11th in the list) and the group of post-communist countries (Poland ranked 42nd, Hungary ranked 48th). </a:t>
            </a:r>
          </a:p>
        </p:txBody>
      </p:sp>
      <p:sp>
        <p:nvSpPr>
          <p:cNvPr id="4" name="Nadpis 1">
            <a:extLst>
              <a:ext uri="{FF2B5EF4-FFF2-40B4-BE49-F238E27FC236}">
                <a16:creationId xmlns:a16="http://schemas.microsoft.com/office/drawing/2014/main" id="{55F055EE-72EE-4D3C-8EF2-9A2241C48F8F}"/>
              </a:ext>
            </a:extLst>
          </p:cNvPr>
          <p:cNvSpPr txBox="1">
            <a:spLocks/>
          </p:cNvSpPr>
          <p:nvPr/>
        </p:nvSpPr>
        <p:spPr>
          <a:xfrm>
            <a:off x="379968" y="113130"/>
            <a:ext cx="4053487" cy="27068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just">
              <a:lnSpc>
                <a:spcPct val="90000"/>
              </a:lnSpc>
            </a:pPr>
            <a:r>
              <a:rPr lang="en-GB" sz="1200"/>
              <a:t>Competitiveness of the CR in tourism</a:t>
            </a:r>
          </a:p>
        </p:txBody>
      </p:sp>
      <p:graphicFrame>
        <p:nvGraphicFramePr>
          <p:cNvPr id="2" name="Tabulka 1">
            <a:extLst>
              <a:ext uri="{FF2B5EF4-FFF2-40B4-BE49-F238E27FC236}">
                <a16:creationId xmlns:a16="http://schemas.microsoft.com/office/drawing/2014/main" id="{79368F0B-A485-441D-A2A8-341517811522}"/>
              </a:ext>
            </a:extLst>
          </p:cNvPr>
          <p:cNvGraphicFramePr>
            <a:graphicFrameLocks noGrp="1"/>
          </p:cNvGraphicFramePr>
          <p:nvPr>
            <p:extLst>
              <p:ext uri="{D42A27DB-BD31-4B8C-83A1-F6EECF244321}">
                <p14:modId xmlns:p14="http://schemas.microsoft.com/office/powerpoint/2010/main" val="460469678"/>
              </p:ext>
            </p:extLst>
          </p:nvPr>
        </p:nvGraphicFramePr>
        <p:xfrm>
          <a:off x="5040000" y="2366808"/>
          <a:ext cx="3344333" cy="1173471"/>
        </p:xfrm>
        <a:graphic>
          <a:graphicData uri="http://schemas.openxmlformats.org/drawingml/2006/table">
            <a:tbl>
              <a:tblPr firstRow="1" firstCol="1" bandRow="1">
                <a:tableStyleId>{5C22544A-7EE6-4342-B048-85BDC9FD1C3A}</a:tableStyleId>
              </a:tblPr>
              <a:tblGrid>
                <a:gridCol w="1289867">
                  <a:extLst>
                    <a:ext uri="{9D8B030D-6E8A-4147-A177-3AD203B41FA5}">
                      <a16:colId xmlns:a16="http://schemas.microsoft.com/office/drawing/2014/main" val="2439013928"/>
                    </a:ext>
                  </a:extLst>
                </a:gridCol>
                <a:gridCol w="1070166">
                  <a:extLst>
                    <a:ext uri="{9D8B030D-6E8A-4147-A177-3AD203B41FA5}">
                      <a16:colId xmlns:a16="http://schemas.microsoft.com/office/drawing/2014/main" val="3098395050"/>
                    </a:ext>
                  </a:extLst>
                </a:gridCol>
                <a:gridCol w="984300">
                  <a:extLst>
                    <a:ext uri="{9D8B030D-6E8A-4147-A177-3AD203B41FA5}">
                      <a16:colId xmlns:a16="http://schemas.microsoft.com/office/drawing/2014/main" val="3353869213"/>
                    </a:ext>
                  </a:extLst>
                </a:gridCol>
              </a:tblGrid>
              <a:tr h="230309">
                <a:tc>
                  <a:txBody>
                    <a:bodyPr/>
                    <a:lstStyle/>
                    <a:p>
                      <a:pPr algn="ctr">
                        <a:lnSpc>
                          <a:spcPct val="107000"/>
                        </a:lnSpc>
                        <a:spcAft>
                          <a:spcPts val="0"/>
                        </a:spcAft>
                      </a:pPr>
                      <a:r>
                        <a:rPr lang="en-GB" sz="1200"/>
                        <a:t>TTCI</a:t>
                      </a:r>
                    </a:p>
                  </a:txBody>
                  <a:tcPr marL="68580" marR="68580" marT="36000" marB="36000">
                    <a:solidFill>
                      <a:srgbClr val="003C78"/>
                    </a:solidFill>
                  </a:tcPr>
                </a:tc>
                <a:tc>
                  <a:txBody>
                    <a:bodyPr/>
                    <a:lstStyle/>
                    <a:p>
                      <a:pPr algn="ctr">
                        <a:lnSpc>
                          <a:spcPct val="107000"/>
                        </a:lnSpc>
                        <a:spcAft>
                          <a:spcPts val="0"/>
                        </a:spcAft>
                      </a:pPr>
                      <a:r>
                        <a:rPr lang="en-GB" sz="1100"/>
                        <a:t>Ranking</a:t>
                      </a:r>
                    </a:p>
                  </a:txBody>
                  <a:tcPr marL="68580" marR="68580" marT="36000" marB="36000">
                    <a:solidFill>
                      <a:srgbClr val="003C78"/>
                    </a:solidFill>
                  </a:tcPr>
                </a:tc>
                <a:tc>
                  <a:txBody>
                    <a:bodyPr/>
                    <a:lstStyle/>
                    <a:p>
                      <a:pPr algn="ctr">
                        <a:lnSpc>
                          <a:spcPct val="107000"/>
                        </a:lnSpc>
                        <a:spcAft>
                          <a:spcPts val="0"/>
                        </a:spcAft>
                      </a:pPr>
                      <a:r>
                        <a:rPr lang="en-GB" sz="1100"/>
                        <a:t>Value</a:t>
                      </a:r>
                    </a:p>
                  </a:txBody>
                  <a:tcPr marL="68580" marR="68580" marT="36000" marB="36000">
                    <a:solidFill>
                      <a:srgbClr val="003C78"/>
                    </a:solidFill>
                  </a:tcPr>
                </a:tc>
                <a:extLst>
                  <a:ext uri="{0D108BD9-81ED-4DB2-BD59-A6C34878D82A}">
                    <a16:rowId xmlns:a16="http://schemas.microsoft.com/office/drawing/2014/main" val="2988255829"/>
                  </a:ext>
                </a:extLst>
              </a:tr>
              <a:tr h="182880">
                <a:tc>
                  <a:txBody>
                    <a:bodyPr/>
                    <a:lstStyle/>
                    <a:p>
                      <a:pPr>
                        <a:lnSpc>
                          <a:spcPct val="107000"/>
                        </a:lnSpc>
                        <a:spcAft>
                          <a:spcPts val="0"/>
                        </a:spcAft>
                      </a:pPr>
                      <a:r>
                        <a:rPr lang="en-GB" sz="1100"/>
                        <a:t>Germany</a:t>
                      </a:r>
                    </a:p>
                  </a:txBody>
                  <a:tcPr marL="68580" marR="68580" marT="0" marB="0">
                    <a:solidFill>
                      <a:srgbClr val="003C78">
                        <a:alpha val="70000"/>
                      </a:srgbClr>
                    </a:solidFill>
                  </a:tcPr>
                </a:tc>
                <a:tc>
                  <a:txBody>
                    <a:bodyPr/>
                    <a:lstStyle/>
                    <a:p>
                      <a:pPr algn="ctr">
                        <a:lnSpc>
                          <a:spcPct val="107000"/>
                        </a:lnSpc>
                        <a:spcAft>
                          <a:spcPts val="0"/>
                        </a:spcAft>
                      </a:pPr>
                      <a:r>
                        <a:rPr lang="en-GB" sz="1100">
                          <a:solidFill>
                            <a:srgbClr val="003C78"/>
                          </a:solidFill>
                        </a:rPr>
                        <a:t>3rd </a:t>
                      </a:r>
                    </a:p>
                  </a:txBody>
                  <a:tcPr marL="68580" marR="68580" marT="0" marB="0">
                    <a:solidFill>
                      <a:srgbClr val="003C78">
                        <a:alpha val="15000"/>
                      </a:srgbClr>
                    </a:solidFill>
                  </a:tcPr>
                </a:tc>
                <a:tc>
                  <a:txBody>
                    <a:bodyPr/>
                    <a:lstStyle/>
                    <a:p>
                      <a:pPr algn="r">
                        <a:lnSpc>
                          <a:spcPct val="107000"/>
                        </a:lnSpc>
                        <a:spcAft>
                          <a:spcPts val="0"/>
                        </a:spcAft>
                      </a:pPr>
                      <a:r>
                        <a:rPr lang="en-GB" sz="1100">
                          <a:solidFill>
                            <a:srgbClr val="003C78"/>
                          </a:solidFill>
                        </a:rPr>
                        <a:t>5.4</a:t>
                      </a:r>
                    </a:p>
                  </a:txBody>
                  <a:tcPr marL="68580" marR="396000" marT="0" marB="0">
                    <a:solidFill>
                      <a:srgbClr val="003C78">
                        <a:alpha val="15000"/>
                      </a:srgbClr>
                    </a:solidFill>
                  </a:tcPr>
                </a:tc>
                <a:extLst>
                  <a:ext uri="{0D108BD9-81ED-4DB2-BD59-A6C34878D82A}">
                    <a16:rowId xmlns:a16="http://schemas.microsoft.com/office/drawing/2014/main" val="943016182"/>
                  </a:ext>
                </a:extLst>
              </a:tr>
              <a:tr h="182880">
                <a:tc>
                  <a:txBody>
                    <a:bodyPr/>
                    <a:lstStyle/>
                    <a:p>
                      <a:pPr>
                        <a:lnSpc>
                          <a:spcPct val="107000"/>
                        </a:lnSpc>
                        <a:spcAft>
                          <a:spcPts val="0"/>
                        </a:spcAft>
                      </a:pPr>
                      <a:r>
                        <a:rPr lang="en-GB" sz="1100"/>
                        <a:t>Austria</a:t>
                      </a:r>
                    </a:p>
                  </a:txBody>
                  <a:tcPr marL="68580" marR="68580" marT="0" marB="0">
                    <a:solidFill>
                      <a:srgbClr val="003C78">
                        <a:alpha val="70000"/>
                      </a:srgbClr>
                    </a:solidFill>
                  </a:tcPr>
                </a:tc>
                <a:tc>
                  <a:txBody>
                    <a:bodyPr/>
                    <a:lstStyle/>
                    <a:p>
                      <a:pPr algn="ctr">
                        <a:lnSpc>
                          <a:spcPct val="107000"/>
                        </a:lnSpc>
                        <a:spcAft>
                          <a:spcPts val="0"/>
                        </a:spcAft>
                      </a:pPr>
                      <a:r>
                        <a:rPr lang="en-GB" sz="1100">
                          <a:solidFill>
                            <a:srgbClr val="003C78"/>
                          </a:solidFill>
                        </a:rPr>
                        <a:t>11th</a:t>
                      </a:r>
                    </a:p>
                  </a:txBody>
                  <a:tcPr marL="68580" marR="68580" marT="0" marB="0">
                    <a:solidFill>
                      <a:srgbClr val="003C78">
                        <a:alpha val="15000"/>
                      </a:srgbClr>
                    </a:solidFill>
                  </a:tcPr>
                </a:tc>
                <a:tc>
                  <a:txBody>
                    <a:bodyPr/>
                    <a:lstStyle/>
                    <a:p>
                      <a:pPr algn="r">
                        <a:lnSpc>
                          <a:spcPct val="107000"/>
                        </a:lnSpc>
                        <a:spcAft>
                          <a:spcPts val="0"/>
                        </a:spcAft>
                      </a:pPr>
                      <a:r>
                        <a:rPr lang="en-GB" sz="1100">
                          <a:solidFill>
                            <a:srgbClr val="003C78"/>
                          </a:solidFill>
                        </a:rPr>
                        <a:t>5</a:t>
                      </a:r>
                    </a:p>
                  </a:txBody>
                  <a:tcPr marL="68580" marR="396000" marT="0" marB="0">
                    <a:solidFill>
                      <a:srgbClr val="003C78">
                        <a:alpha val="15000"/>
                      </a:srgbClr>
                    </a:solidFill>
                  </a:tcPr>
                </a:tc>
                <a:extLst>
                  <a:ext uri="{0D108BD9-81ED-4DB2-BD59-A6C34878D82A}">
                    <a16:rowId xmlns:a16="http://schemas.microsoft.com/office/drawing/2014/main" val="865956748"/>
                  </a:ext>
                </a:extLst>
              </a:tr>
              <a:tr h="182880">
                <a:tc>
                  <a:txBody>
                    <a:bodyPr/>
                    <a:lstStyle/>
                    <a:p>
                      <a:pPr>
                        <a:lnSpc>
                          <a:spcPct val="107000"/>
                        </a:lnSpc>
                        <a:spcAft>
                          <a:spcPts val="0"/>
                        </a:spcAft>
                      </a:pPr>
                      <a:r>
                        <a:rPr lang="en-GB" sz="1100"/>
                        <a:t>Czech Republic</a:t>
                      </a:r>
                    </a:p>
                  </a:txBody>
                  <a:tcPr marL="68580" marR="68580" marT="0" marB="0">
                    <a:solidFill>
                      <a:srgbClr val="003C78">
                        <a:alpha val="70000"/>
                      </a:srgbClr>
                    </a:solidFill>
                  </a:tcPr>
                </a:tc>
                <a:tc>
                  <a:txBody>
                    <a:bodyPr/>
                    <a:lstStyle/>
                    <a:p>
                      <a:pPr algn="ctr">
                        <a:lnSpc>
                          <a:spcPct val="107000"/>
                        </a:lnSpc>
                        <a:spcAft>
                          <a:spcPts val="0"/>
                        </a:spcAft>
                      </a:pPr>
                      <a:r>
                        <a:rPr lang="en-GB" sz="1100">
                          <a:solidFill>
                            <a:srgbClr val="003C78"/>
                          </a:solidFill>
                        </a:rPr>
                        <a:t>38th</a:t>
                      </a:r>
                    </a:p>
                  </a:txBody>
                  <a:tcPr marL="68580" marR="68580" marT="0" marB="0">
                    <a:solidFill>
                      <a:srgbClr val="003C78">
                        <a:alpha val="15000"/>
                      </a:srgbClr>
                    </a:solidFill>
                  </a:tcPr>
                </a:tc>
                <a:tc>
                  <a:txBody>
                    <a:bodyPr/>
                    <a:lstStyle/>
                    <a:p>
                      <a:pPr algn="r">
                        <a:lnSpc>
                          <a:spcPct val="107000"/>
                        </a:lnSpc>
                        <a:spcAft>
                          <a:spcPts val="0"/>
                        </a:spcAft>
                      </a:pPr>
                      <a:r>
                        <a:rPr lang="en-GB" sz="1100">
                          <a:solidFill>
                            <a:srgbClr val="003C78"/>
                          </a:solidFill>
                        </a:rPr>
                        <a:t>4.8</a:t>
                      </a:r>
                    </a:p>
                  </a:txBody>
                  <a:tcPr marL="68580" marR="396000" marT="0" marB="0">
                    <a:solidFill>
                      <a:srgbClr val="003C78">
                        <a:alpha val="15000"/>
                      </a:srgbClr>
                    </a:solidFill>
                  </a:tcPr>
                </a:tc>
                <a:extLst>
                  <a:ext uri="{0D108BD9-81ED-4DB2-BD59-A6C34878D82A}">
                    <a16:rowId xmlns:a16="http://schemas.microsoft.com/office/drawing/2014/main" val="4289056388"/>
                  </a:ext>
                </a:extLst>
              </a:tr>
              <a:tr h="182880">
                <a:tc>
                  <a:txBody>
                    <a:bodyPr/>
                    <a:lstStyle/>
                    <a:p>
                      <a:pPr>
                        <a:lnSpc>
                          <a:spcPct val="107000"/>
                        </a:lnSpc>
                        <a:spcAft>
                          <a:spcPts val="0"/>
                        </a:spcAft>
                      </a:pPr>
                      <a:r>
                        <a:rPr lang="en-GB" sz="1100"/>
                        <a:t>Poland</a:t>
                      </a:r>
                    </a:p>
                  </a:txBody>
                  <a:tcPr marL="68580" marR="68580" marT="0" marB="0">
                    <a:solidFill>
                      <a:srgbClr val="003C78">
                        <a:alpha val="70000"/>
                      </a:srgbClr>
                    </a:solidFill>
                  </a:tcPr>
                </a:tc>
                <a:tc>
                  <a:txBody>
                    <a:bodyPr/>
                    <a:lstStyle/>
                    <a:p>
                      <a:pPr algn="ctr">
                        <a:lnSpc>
                          <a:spcPct val="107000"/>
                        </a:lnSpc>
                        <a:spcAft>
                          <a:spcPts val="0"/>
                        </a:spcAft>
                      </a:pPr>
                      <a:r>
                        <a:rPr lang="en-GB" sz="1100">
                          <a:solidFill>
                            <a:srgbClr val="003C78"/>
                          </a:solidFill>
                        </a:rPr>
                        <a:t>42nd</a:t>
                      </a:r>
                    </a:p>
                  </a:txBody>
                  <a:tcPr marL="68580" marR="68580" marT="0" marB="0">
                    <a:solidFill>
                      <a:srgbClr val="003C78">
                        <a:alpha val="15000"/>
                      </a:srgbClr>
                    </a:solidFill>
                  </a:tcPr>
                </a:tc>
                <a:tc>
                  <a:txBody>
                    <a:bodyPr/>
                    <a:lstStyle/>
                    <a:p>
                      <a:pPr algn="r">
                        <a:lnSpc>
                          <a:spcPct val="107000"/>
                        </a:lnSpc>
                        <a:spcAft>
                          <a:spcPts val="0"/>
                        </a:spcAft>
                      </a:pPr>
                      <a:r>
                        <a:rPr lang="en-GB" sz="1100">
                          <a:solidFill>
                            <a:srgbClr val="003C78"/>
                          </a:solidFill>
                        </a:rPr>
                        <a:t>4.2</a:t>
                      </a:r>
                    </a:p>
                  </a:txBody>
                  <a:tcPr marL="68580" marR="396000" marT="0" marB="0">
                    <a:solidFill>
                      <a:srgbClr val="003C78">
                        <a:alpha val="15000"/>
                      </a:srgbClr>
                    </a:solidFill>
                  </a:tcPr>
                </a:tc>
                <a:extLst>
                  <a:ext uri="{0D108BD9-81ED-4DB2-BD59-A6C34878D82A}">
                    <a16:rowId xmlns:a16="http://schemas.microsoft.com/office/drawing/2014/main" val="4089341500"/>
                  </a:ext>
                </a:extLst>
              </a:tr>
              <a:tr h="182880">
                <a:tc>
                  <a:txBody>
                    <a:bodyPr/>
                    <a:lstStyle/>
                    <a:p>
                      <a:pPr>
                        <a:lnSpc>
                          <a:spcPct val="107000"/>
                        </a:lnSpc>
                        <a:spcAft>
                          <a:spcPts val="0"/>
                        </a:spcAft>
                      </a:pPr>
                      <a:r>
                        <a:rPr lang="en-GB" sz="1100"/>
                        <a:t>Hungary</a:t>
                      </a:r>
                    </a:p>
                  </a:txBody>
                  <a:tcPr marL="68580" marR="68580" marT="0" marB="0">
                    <a:solidFill>
                      <a:srgbClr val="003C78">
                        <a:alpha val="70000"/>
                      </a:srgbClr>
                    </a:solidFill>
                  </a:tcPr>
                </a:tc>
                <a:tc>
                  <a:txBody>
                    <a:bodyPr/>
                    <a:lstStyle/>
                    <a:p>
                      <a:pPr algn="ctr">
                        <a:lnSpc>
                          <a:spcPct val="107000"/>
                        </a:lnSpc>
                        <a:spcAft>
                          <a:spcPts val="0"/>
                        </a:spcAft>
                      </a:pPr>
                      <a:r>
                        <a:rPr lang="en-GB" sz="1100">
                          <a:solidFill>
                            <a:srgbClr val="003C78"/>
                          </a:solidFill>
                        </a:rPr>
                        <a:t>48th</a:t>
                      </a:r>
                    </a:p>
                  </a:txBody>
                  <a:tcPr marL="68580" marR="68580" marT="0" marB="0">
                    <a:solidFill>
                      <a:srgbClr val="003C78">
                        <a:alpha val="15000"/>
                      </a:srgbClr>
                    </a:solidFill>
                  </a:tcPr>
                </a:tc>
                <a:tc>
                  <a:txBody>
                    <a:bodyPr/>
                    <a:lstStyle/>
                    <a:p>
                      <a:pPr algn="r">
                        <a:lnSpc>
                          <a:spcPct val="107000"/>
                        </a:lnSpc>
                        <a:spcAft>
                          <a:spcPts val="0"/>
                        </a:spcAft>
                      </a:pPr>
                      <a:r>
                        <a:rPr lang="en-GB" sz="1100">
                          <a:solidFill>
                            <a:srgbClr val="003C78"/>
                          </a:solidFill>
                        </a:rPr>
                        <a:t>4.2</a:t>
                      </a:r>
                    </a:p>
                  </a:txBody>
                  <a:tcPr marL="68580" marR="396000" marT="0" marB="0">
                    <a:solidFill>
                      <a:srgbClr val="003C78">
                        <a:alpha val="15000"/>
                      </a:srgbClr>
                    </a:solidFill>
                  </a:tcPr>
                </a:tc>
                <a:extLst>
                  <a:ext uri="{0D108BD9-81ED-4DB2-BD59-A6C34878D82A}">
                    <a16:rowId xmlns:a16="http://schemas.microsoft.com/office/drawing/2014/main" val="2682339061"/>
                  </a:ext>
                </a:extLst>
              </a:tr>
            </a:tbl>
          </a:graphicData>
        </a:graphic>
      </p:graphicFrame>
      <p:sp>
        <p:nvSpPr>
          <p:cNvPr id="5" name="Obdélník 4">
            <a:extLst>
              <a:ext uri="{FF2B5EF4-FFF2-40B4-BE49-F238E27FC236}">
                <a16:creationId xmlns:a16="http://schemas.microsoft.com/office/drawing/2014/main" id="{A5F08853-F027-46D4-9294-E04F164D5CE6}"/>
              </a:ext>
            </a:extLst>
          </p:cNvPr>
          <p:cNvSpPr/>
          <p:nvPr/>
        </p:nvSpPr>
        <p:spPr>
          <a:xfrm>
            <a:off x="7301388" y="3540279"/>
            <a:ext cx="1122422" cy="199285"/>
          </a:xfrm>
          <a:prstGeom prst="rect">
            <a:avLst/>
          </a:prstGeom>
        </p:spPr>
        <p:txBody>
          <a:bodyPr wrap="none">
            <a:spAutoFit/>
          </a:bodyPr>
          <a:lstStyle/>
          <a:p>
            <a:pPr algn="r">
              <a:lnSpc>
                <a:spcPct val="107000"/>
              </a:lnSpc>
              <a:spcAft>
                <a:spcPts val="800"/>
              </a:spcAft>
            </a:pPr>
            <a:r>
              <a:rPr lang="en-GB" sz="700">
                <a:solidFill>
                  <a:srgbClr val="003C78"/>
                </a:solidFill>
                <a:latin typeface="Arial" panose="020B0604020202020204" pitchFamily="34" charset="0"/>
                <a:cs typeface="Arial" panose="020B0604020202020204" pitchFamily="34" charset="0"/>
              </a:rPr>
              <a:t>Source: UNWTO, WTTC</a:t>
            </a:r>
          </a:p>
        </p:txBody>
      </p:sp>
      <p:graphicFrame>
        <p:nvGraphicFramePr>
          <p:cNvPr id="6" name="Tabulka 5">
            <a:extLst>
              <a:ext uri="{FF2B5EF4-FFF2-40B4-BE49-F238E27FC236}">
                <a16:creationId xmlns:a16="http://schemas.microsoft.com/office/drawing/2014/main" id="{114CFF12-FB39-4C96-AC5A-C20B7BD84E07}"/>
              </a:ext>
            </a:extLst>
          </p:cNvPr>
          <p:cNvGraphicFramePr>
            <a:graphicFrameLocks noGrp="1"/>
          </p:cNvGraphicFramePr>
          <p:nvPr>
            <p:extLst>
              <p:ext uri="{D42A27DB-BD31-4B8C-83A1-F6EECF244321}">
                <p14:modId xmlns:p14="http://schemas.microsoft.com/office/powerpoint/2010/main" val="2543612363"/>
              </p:ext>
            </p:extLst>
          </p:nvPr>
        </p:nvGraphicFramePr>
        <p:xfrm>
          <a:off x="470660" y="690224"/>
          <a:ext cx="3580925" cy="1385321"/>
        </p:xfrm>
        <a:graphic>
          <a:graphicData uri="http://schemas.openxmlformats.org/drawingml/2006/table">
            <a:tbl>
              <a:tblPr firstRow="1" bandRow="1">
                <a:tableStyleId>{5C22544A-7EE6-4342-B048-85BDC9FD1C3A}</a:tableStyleId>
              </a:tblPr>
              <a:tblGrid>
                <a:gridCol w="766485">
                  <a:extLst>
                    <a:ext uri="{9D8B030D-6E8A-4147-A177-3AD203B41FA5}">
                      <a16:colId xmlns:a16="http://schemas.microsoft.com/office/drawing/2014/main" val="3770314136"/>
                    </a:ext>
                  </a:extLst>
                </a:gridCol>
                <a:gridCol w="1568900">
                  <a:extLst>
                    <a:ext uri="{9D8B030D-6E8A-4147-A177-3AD203B41FA5}">
                      <a16:colId xmlns:a16="http://schemas.microsoft.com/office/drawing/2014/main" val="2221929675"/>
                    </a:ext>
                  </a:extLst>
                </a:gridCol>
                <a:gridCol w="1245540">
                  <a:extLst>
                    <a:ext uri="{9D8B030D-6E8A-4147-A177-3AD203B41FA5}">
                      <a16:colId xmlns:a16="http://schemas.microsoft.com/office/drawing/2014/main" val="2496146616"/>
                    </a:ext>
                  </a:extLst>
                </a:gridCol>
              </a:tblGrid>
              <a:tr h="124586">
                <a:tc>
                  <a:txBody>
                    <a:bodyPr/>
                    <a:lstStyle/>
                    <a:p>
                      <a:pPr algn="l" fontAlgn="t"/>
                      <a:r>
                        <a:rPr lang="en-GB" sz="1000" u="none" strike="noStrike"/>
                        <a:t> </a:t>
                      </a:r>
                    </a:p>
                  </a:txBody>
                  <a:tcPr marL="9525" marR="9525" marT="36000" marB="36000">
                    <a:solidFill>
                      <a:srgbClr val="003C78"/>
                    </a:solidFill>
                  </a:tcPr>
                </a:tc>
                <a:tc>
                  <a:txBody>
                    <a:bodyPr/>
                    <a:lstStyle/>
                    <a:p>
                      <a:pPr algn="ctr" rtl="0" fontAlgn="ctr"/>
                      <a:r>
                        <a:rPr lang="en-GB" sz="1000" u="none" strike="noStrike"/>
                        <a:t>NBI value</a:t>
                      </a:r>
                    </a:p>
                  </a:txBody>
                  <a:tcPr marL="9525" marR="9525" marT="36000" marB="36000" anchor="ctr">
                    <a:solidFill>
                      <a:srgbClr val="003C78"/>
                    </a:solidFill>
                  </a:tcPr>
                </a:tc>
                <a:tc>
                  <a:txBody>
                    <a:bodyPr/>
                    <a:lstStyle/>
                    <a:p>
                      <a:pPr algn="ctr" rtl="0" fontAlgn="ctr"/>
                      <a:r>
                        <a:rPr lang="en-GB" sz="1000" u="none" strike="noStrike"/>
                        <a:t>Ranking</a:t>
                      </a:r>
                    </a:p>
                  </a:txBody>
                  <a:tcPr marL="9525" marR="9525" marT="36000" marB="36000" anchor="ctr">
                    <a:solidFill>
                      <a:srgbClr val="003C78"/>
                    </a:solidFill>
                  </a:tcPr>
                </a:tc>
                <a:extLst>
                  <a:ext uri="{0D108BD9-81ED-4DB2-BD59-A6C34878D82A}">
                    <a16:rowId xmlns:a16="http://schemas.microsoft.com/office/drawing/2014/main" val="3249368133"/>
                  </a:ext>
                </a:extLst>
              </a:tr>
              <a:tr h="189371">
                <a:tc>
                  <a:txBody>
                    <a:bodyPr/>
                    <a:lstStyle/>
                    <a:p>
                      <a:pPr algn="ctr" rtl="0" fontAlgn="ctr"/>
                      <a:r>
                        <a:rPr lang="en-GB" sz="1000" b="1" u="none" strike="noStrike">
                          <a:solidFill>
                            <a:schemeClr val="bg1"/>
                          </a:solidFill>
                        </a:rPr>
                        <a:t>2013</a:t>
                      </a:r>
                    </a:p>
                  </a:txBody>
                  <a:tcPr marL="9525" marR="9525" marT="9525" marB="0" anchor="ctr">
                    <a:solidFill>
                      <a:srgbClr val="003C78">
                        <a:alpha val="70000"/>
                      </a:srgbClr>
                    </a:solidFill>
                  </a:tcPr>
                </a:tc>
                <a:tc>
                  <a:txBody>
                    <a:bodyPr/>
                    <a:lstStyle/>
                    <a:p>
                      <a:pPr algn="ctr" rtl="0" fontAlgn="ctr"/>
                      <a:r>
                        <a:rPr lang="en-GB" sz="1000" u="none" strike="noStrike">
                          <a:ln>
                            <a:noFill/>
                          </a:ln>
                          <a:solidFill>
                            <a:srgbClr val="003C78"/>
                          </a:solidFill>
                        </a:rPr>
                        <a:t>58.88</a:t>
                      </a:r>
                    </a:p>
                  </a:txBody>
                  <a:tcPr marL="9525" marR="9525" marT="9525" marB="0" anchor="ctr">
                    <a:solidFill>
                      <a:srgbClr val="003C78">
                        <a:alpha val="15000"/>
                      </a:srgbClr>
                    </a:solidFill>
                  </a:tcPr>
                </a:tc>
                <a:tc>
                  <a:txBody>
                    <a:bodyPr/>
                    <a:lstStyle/>
                    <a:p>
                      <a:pPr algn="ctr" rtl="0" fontAlgn="ctr"/>
                      <a:r>
                        <a:rPr lang="en-GB" sz="1000" u="none" strike="noStrike">
                          <a:ln>
                            <a:noFill/>
                          </a:ln>
                          <a:solidFill>
                            <a:srgbClr val="003C78"/>
                          </a:solidFill>
                        </a:rPr>
                        <a:t>35.</a:t>
                      </a:r>
                    </a:p>
                  </a:txBody>
                  <a:tcPr marL="9525" marR="9525" marT="9525" marB="0" anchor="ctr">
                    <a:solidFill>
                      <a:srgbClr val="003C78">
                        <a:alpha val="15000"/>
                      </a:srgbClr>
                    </a:solidFill>
                  </a:tcPr>
                </a:tc>
                <a:extLst>
                  <a:ext uri="{0D108BD9-81ED-4DB2-BD59-A6C34878D82A}">
                    <a16:rowId xmlns:a16="http://schemas.microsoft.com/office/drawing/2014/main" val="3881403687"/>
                  </a:ext>
                </a:extLst>
              </a:tr>
              <a:tr h="117661">
                <a:tc>
                  <a:txBody>
                    <a:bodyPr/>
                    <a:lstStyle/>
                    <a:p>
                      <a:pPr algn="ctr" rtl="0" fontAlgn="ctr"/>
                      <a:r>
                        <a:rPr lang="en-GB" sz="1000" b="1" u="none" strike="noStrike">
                          <a:solidFill>
                            <a:schemeClr val="bg1"/>
                          </a:solidFill>
                        </a:rPr>
                        <a:t>2014</a:t>
                      </a:r>
                    </a:p>
                  </a:txBody>
                  <a:tcPr marL="9525" marR="9525" marT="9525" marB="0" anchor="ctr">
                    <a:solidFill>
                      <a:srgbClr val="003C78">
                        <a:alpha val="70000"/>
                      </a:srgbClr>
                    </a:solidFill>
                  </a:tcPr>
                </a:tc>
                <a:tc>
                  <a:txBody>
                    <a:bodyPr/>
                    <a:lstStyle/>
                    <a:p>
                      <a:pPr algn="ctr" rtl="0" fontAlgn="ctr"/>
                      <a:r>
                        <a:rPr lang="en-GB" sz="1000" u="none" strike="noStrike">
                          <a:ln>
                            <a:noFill/>
                          </a:ln>
                          <a:solidFill>
                            <a:srgbClr val="003C78"/>
                          </a:solidFill>
                        </a:rPr>
                        <a:t>59.04</a:t>
                      </a:r>
                    </a:p>
                  </a:txBody>
                  <a:tcPr marL="9525" marR="9525" marT="9525" marB="0" anchor="ctr">
                    <a:solidFill>
                      <a:srgbClr val="003C78">
                        <a:alpha val="15000"/>
                      </a:srgbClr>
                    </a:solidFill>
                  </a:tcPr>
                </a:tc>
                <a:tc>
                  <a:txBody>
                    <a:bodyPr/>
                    <a:lstStyle/>
                    <a:p>
                      <a:pPr algn="ctr" rtl="0" fontAlgn="ctr"/>
                      <a:r>
                        <a:rPr lang="en-GB" sz="1000" u="none" strike="noStrike">
                          <a:ln>
                            <a:noFill/>
                          </a:ln>
                          <a:solidFill>
                            <a:srgbClr val="003C78"/>
                          </a:solidFill>
                        </a:rPr>
                        <a:t>35.</a:t>
                      </a:r>
                    </a:p>
                  </a:txBody>
                  <a:tcPr marL="9525" marR="9525" marT="9525" marB="0" anchor="ctr">
                    <a:solidFill>
                      <a:srgbClr val="003C78">
                        <a:alpha val="15000"/>
                      </a:srgbClr>
                    </a:solidFill>
                  </a:tcPr>
                </a:tc>
                <a:extLst>
                  <a:ext uri="{0D108BD9-81ED-4DB2-BD59-A6C34878D82A}">
                    <a16:rowId xmlns:a16="http://schemas.microsoft.com/office/drawing/2014/main" val="3824635755"/>
                  </a:ext>
                </a:extLst>
              </a:tr>
              <a:tr h="117661">
                <a:tc>
                  <a:txBody>
                    <a:bodyPr/>
                    <a:lstStyle/>
                    <a:p>
                      <a:pPr algn="ctr" rtl="0" fontAlgn="ctr"/>
                      <a:r>
                        <a:rPr lang="en-GB" sz="1000" b="1" u="none" strike="noStrike">
                          <a:solidFill>
                            <a:schemeClr val="bg1"/>
                          </a:solidFill>
                        </a:rPr>
                        <a:t>2015</a:t>
                      </a:r>
                    </a:p>
                  </a:txBody>
                  <a:tcPr marL="9525" marR="9525" marT="9525" marB="0" anchor="ctr">
                    <a:solidFill>
                      <a:srgbClr val="003C78">
                        <a:alpha val="70000"/>
                      </a:srgbClr>
                    </a:solidFill>
                  </a:tcPr>
                </a:tc>
                <a:tc>
                  <a:txBody>
                    <a:bodyPr/>
                    <a:lstStyle/>
                    <a:p>
                      <a:pPr algn="ctr" rtl="0" fontAlgn="ctr"/>
                      <a:r>
                        <a:rPr lang="en-GB" sz="1000" u="none" strike="noStrike">
                          <a:ln>
                            <a:noFill/>
                          </a:ln>
                          <a:solidFill>
                            <a:srgbClr val="003C78"/>
                          </a:solidFill>
                        </a:rPr>
                        <a:t>59.79</a:t>
                      </a:r>
                    </a:p>
                  </a:txBody>
                  <a:tcPr marL="9525" marR="9525" marT="9525" marB="0" anchor="ctr">
                    <a:solidFill>
                      <a:srgbClr val="003C78">
                        <a:alpha val="15000"/>
                      </a:srgbClr>
                    </a:solidFill>
                  </a:tcPr>
                </a:tc>
                <a:tc>
                  <a:txBody>
                    <a:bodyPr/>
                    <a:lstStyle/>
                    <a:p>
                      <a:pPr algn="ctr" rtl="0" fontAlgn="ctr"/>
                      <a:r>
                        <a:rPr lang="en-GB" sz="1000" u="none" strike="noStrike">
                          <a:ln>
                            <a:noFill/>
                          </a:ln>
                          <a:solidFill>
                            <a:srgbClr val="003C78"/>
                          </a:solidFill>
                        </a:rPr>
                        <a:t>34.</a:t>
                      </a:r>
                    </a:p>
                  </a:txBody>
                  <a:tcPr marL="9525" marR="9525" marT="9525" marB="0" anchor="ctr">
                    <a:solidFill>
                      <a:srgbClr val="003C78">
                        <a:alpha val="15000"/>
                      </a:srgbClr>
                    </a:solidFill>
                  </a:tcPr>
                </a:tc>
                <a:extLst>
                  <a:ext uri="{0D108BD9-81ED-4DB2-BD59-A6C34878D82A}">
                    <a16:rowId xmlns:a16="http://schemas.microsoft.com/office/drawing/2014/main" val="3775336382"/>
                  </a:ext>
                </a:extLst>
              </a:tr>
              <a:tr h="117661">
                <a:tc>
                  <a:txBody>
                    <a:bodyPr/>
                    <a:lstStyle/>
                    <a:p>
                      <a:pPr algn="ctr" rtl="0" fontAlgn="ctr"/>
                      <a:r>
                        <a:rPr lang="en-GB" sz="1000" b="1" u="none" strike="noStrike">
                          <a:solidFill>
                            <a:schemeClr val="bg1"/>
                          </a:solidFill>
                        </a:rPr>
                        <a:t>2016</a:t>
                      </a:r>
                    </a:p>
                  </a:txBody>
                  <a:tcPr marL="9525" marR="9525" marT="9525" marB="0" anchor="ctr">
                    <a:solidFill>
                      <a:srgbClr val="003C78">
                        <a:alpha val="70000"/>
                      </a:srgbClr>
                    </a:solidFill>
                  </a:tcPr>
                </a:tc>
                <a:tc>
                  <a:txBody>
                    <a:bodyPr/>
                    <a:lstStyle/>
                    <a:p>
                      <a:pPr algn="ctr" rtl="0" fontAlgn="ctr"/>
                      <a:r>
                        <a:rPr lang="en-GB" sz="1000" u="none" strike="noStrike">
                          <a:ln>
                            <a:noFill/>
                          </a:ln>
                          <a:solidFill>
                            <a:srgbClr val="003C78"/>
                          </a:solidFill>
                        </a:rPr>
                        <a:t>60.03</a:t>
                      </a:r>
                    </a:p>
                  </a:txBody>
                  <a:tcPr marL="9525" marR="9525" marT="9525" marB="0" anchor="ctr">
                    <a:solidFill>
                      <a:srgbClr val="003C78">
                        <a:alpha val="15000"/>
                      </a:srgbClr>
                    </a:solidFill>
                  </a:tcPr>
                </a:tc>
                <a:tc>
                  <a:txBody>
                    <a:bodyPr/>
                    <a:lstStyle/>
                    <a:p>
                      <a:pPr algn="ctr" rtl="0" fontAlgn="ctr"/>
                      <a:r>
                        <a:rPr lang="en-GB" sz="1000" u="none" strike="noStrike">
                          <a:ln>
                            <a:noFill/>
                          </a:ln>
                          <a:solidFill>
                            <a:srgbClr val="003C78"/>
                          </a:solidFill>
                        </a:rPr>
                        <a:t>35.</a:t>
                      </a:r>
                    </a:p>
                  </a:txBody>
                  <a:tcPr marL="9525" marR="9525" marT="9525" marB="0" anchor="ctr">
                    <a:solidFill>
                      <a:srgbClr val="003C78">
                        <a:alpha val="15000"/>
                      </a:srgbClr>
                    </a:solidFill>
                  </a:tcPr>
                </a:tc>
                <a:extLst>
                  <a:ext uri="{0D108BD9-81ED-4DB2-BD59-A6C34878D82A}">
                    <a16:rowId xmlns:a16="http://schemas.microsoft.com/office/drawing/2014/main" val="2088635896"/>
                  </a:ext>
                </a:extLst>
              </a:tr>
              <a:tr h="117661">
                <a:tc>
                  <a:txBody>
                    <a:bodyPr/>
                    <a:lstStyle/>
                    <a:p>
                      <a:pPr algn="ctr" rtl="0" fontAlgn="ctr"/>
                      <a:r>
                        <a:rPr lang="en-GB" sz="1000" b="1" u="none" strike="noStrike">
                          <a:solidFill>
                            <a:schemeClr val="bg1"/>
                          </a:solidFill>
                        </a:rPr>
                        <a:t>2017</a:t>
                      </a:r>
                    </a:p>
                  </a:txBody>
                  <a:tcPr marL="9525" marR="9525" marT="9525" marB="0" anchor="ctr">
                    <a:solidFill>
                      <a:srgbClr val="003C78">
                        <a:alpha val="70000"/>
                      </a:srgbClr>
                    </a:solidFill>
                  </a:tcPr>
                </a:tc>
                <a:tc>
                  <a:txBody>
                    <a:bodyPr/>
                    <a:lstStyle/>
                    <a:p>
                      <a:pPr algn="ctr" rtl="0" fontAlgn="ctr"/>
                      <a:r>
                        <a:rPr lang="en-GB" sz="1000" u="none" strike="noStrike">
                          <a:ln>
                            <a:noFill/>
                          </a:ln>
                          <a:solidFill>
                            <a:srgbClr val="003C78"/>
                          </a:solidFill>
                        </a:rPr>
                        <a:t>61.35</a:t>
                      </a:r>
                    </a:p>
                  </a:txBody>
                  <a:tcPr marL="9525" marR="9525" marT="9525" marB="0" anchor="ctr">
                    <a:solidFill>
                      <a:srgbClr val="003C78">
                        <a:alpha val="15000"/>
                      </a:srgbClr>
                    </a:solidFill>
                  </a:tcPr>
                </a:tc>
                <a:tc>
                  <a:txBody>
                    <a:bodyPr/>
                    <a:lstStyle/>
                    <a:p>
                      <a:pPr algn="ctr" rtl="0" fontAlgn="ctr"/>
                      <a:r>
                        <a:rPr lang="en-GB" sz="1000" u="none" strike="noStrike">
                          <a:ln>
                            <a:noFill/>
                          </a:ln>
                          <a:solidFill>
                            <a:srgbClr val="003C78"/>
                          </a:solidFill>
                        </a:rPr>
                        <a:t>36.</a:t>
                      </a:r>
                    </a:p>
                  </a:txBody>
                  <a:tcPr marL="9525" marR="9525" marT="9525" marB="0" anchor="ctr">
                    <a:solidFill>
                      <a:srgbClr val="003C78">
                        <a:alpha val="15000"/>
                      </a:srgbClr>
                    </a:solidFill>
                  </a:tcPr>
                </a:tc>
                <a:extLst>
                  <a:ext uri="{0D108BD9-81ED-4DB2-BD59-A6C34878D82A}">
                    <a16:rowId xmlns:a16="http://schemas.microsoft.com/office/drawing/2014/main" val="4203245416"/>
                  </a:ext>
                </a:extLst>
              </a:tr>
              <a:tr h="117661">
                <a:tc>
                  <a:txBody>
                    <a:bodyPr/>
                    <a:lstStyle/>
                    <a:p>
                      <a:pPr algn="ctr" rtl="0" fontAlgn="ctr"/>
                      <a:r>
                        <a:rPr lang="en-GB" sz="1000" b="1" u="none" strike="noStrike">
                          <a:solidFill>
                            <a:schemeClr val="bg1"/>
                          </a:solidFill>
                        </a:rPr>
                        <a:t>2018</a:t>
                      </a:r>
                    </a:p>
                  </a:txBody>
                  <a:tcPr marL="9525" marR="9525" marT="9525" marB="0" anchor="ctr">
                    <a:solidFill>
                      <a:srgbClr val="003C78">
                        <a:alpha val="70000"/>
                      </a:srgbClr>
                    </a:solidFill>
                  </a:tcPr>
                </a:tc>
                <a:tc>
                  <a:txBody>
                    <a:bodyPr/>
                    <a:lstStyle/>
                    <a:p>
                      <a:pPr algn="ctr" rtl="0" fontAlgn="ctr"/>
                      <a:r>
                        <a:rPr lang="en-GB" sz="1000" u="none" strike="noStrike">
                          <a:ln>
                            <a:noFill/>
                          </a:ln>
                          <a:solidFill>
                            <a:srgbClr val="003C78"/>
                          </a:solidFill>
                        </a:rPr>
                        <a:t>61.57</a:t>
                      </a:r>
                    </a:p>
                  </a:txBody>
                  <a:tcPr marL="9525" marR="9525" marT="9525" marB="0" anchor="ctr">
                    <a:solidFill>
                      <a:srgbClr val="003C78">
                        <a:alpha val="15000"/>
                      </a:srgbClr>
                    </a:solidFill>
                  </a:tcPr>
                </a:tc>
                <a:tc>
                  <a:txBody>
                    <a:bodyPr/>
                    <a:lstStyle/>
                    <a:p>
                      <a:pPr algn="ctr" rtl="0" fontAlgn="ctr"/>
                      <a:r>
                        <a:rPr lang="en-GB" sz="1000" u="none" strike="noStrike">
                          <a:ln>
                            <a:noFill/>
                          </a:ln>
                          <a:solidFill>
                            <a:srgbClr val="003C78"/>
                          </a:solidFill>
                        </a:rPr>
                        <a:t>36.</a:t>
                      </a:r>
                    </a:p>
                  </a:txBody>
                  <a:tcPr marL="9525" marR="9525" marT="9525" marB="0" anchor="ctr">
                    <a:solidFill>
                      <a:srgbClr val="003C78">
                        <a:alpha val="15000"/>
                      </a:srgbClr>
                    </a:solidFill>
                  </a:tcPr>
                </a:tc>
                <a:extLst>
                  <a:ext uri="{0D108BD9-81ED-4DB2-BD59-A6C34878D82A}">
                    <a16:rowId xmlns:a16="http://schemas.microsoft.com/office/drawing/2014/main" val="1729960468"/>
                  </a:ext>
                </a:extLst>
              </a:tr>
              <a:tr h="117661">
                <a:tc>
                  <a:txBody>
                    <a:bodyPr/>
                    <a:lstStyle/>
                    <a:p>
                      <a:pPr algn="ctr" rtl="0" fontAlgn="ctr"/>
                      <a:r>
                        <a:rPr lang="en-GB" sz="1000" b="1" u="none" strike="noStrike">
                          <a:solidFill>
                            <a:schemeClr val="bg1"/>
                          </a:solidFill>
                        </a:rPr>
                        <a:t>2019</a:t>
                      </a:r>
                    </a:p>
                  </a:txBody>
                  <a:tcPr marL="9525" marR="9525" marT="9525" marB="0" anchor="ctr">
                    <a:solidFill>
                      <a:srgbClr val="003C78">
                        <a:alpha val="70000"/>
                      </a:srgbClr>
                    </a:solidFill>
                  </a:tcPr>
                </a:tc>
                <a:tc>
                  <a:txBody>
                    <a:bodyPr/>
                    <a:lstStyle/>
                    <a:p>
                      <a:pPr algn="ctr" rtl="0" fontAlgn="ctr"/>
                      <a:r>
                        <a:rPr lang="en-GB" sz="1000" u="none" strike="noStrike">
                          <a:ln>
                            <a:noFill/>
                          </a:ln>
                          <a:solidFill>
                            <a:srgbClr val="003C78"/>
                          </a:solidFill>
                        </a:rPr>
                        <a:t>61.77</a:t>
                      </a:r>
                    </a:p>
                  </a:txBody>
                  <a:tcPr marL="9525" marR="9525" marT="9525" marB="0" anchor="ctr">
                    <a:solidFill>
                      <a:srgbClr val="003C78">
                        <a:alpha val="15000"/>
                      </a:srgbClr>
                    </a:solidFill>
                  </a:tcPr>
                </a:tc>
                <a:tc>
                  <a:txBody>
                    <a:bodyPr/>
                    <a:lstStyle/>
                    <a:p>
                      <a:pPr algn="ctr" rtl="0" fontAlgn="ctr"/>
                      <a:r>
                        <a:rPr lang="en-GB" sz="1000" u="none" strike="noStrike">
                          <a:ln>
                            <a:noFill/>
                          </a:ln>
                          <a:solidFill>
                            <a:srgbClr val="003C78"/>
                          </a:solidFill>
                        </a:rPr>
                        <a:t>36.</a:t>
                      </a:r>
                    </a:p>
                  </a:txBody>
                  <a:tcPr marL="9525" marR="9525" marT="9525" marB="0" anchor="ctr">
                    <a:solidFill>
                      <a:srgbClr val="003C78">
                        <a:alpha val="15000"/>
                      </a:srgbClr>
                    </a:solidFill>
                  </a:tcPr>
                </a:tc>
                <a:extLst>
                  <a:ext uri="{0D108BD9-81ED-4DB2-BD59-A6C34878D82A}">
                    <a16:rowId xmlns:a16="http://schemas.microsoft.com/office/drawing/2014/main" val="2403857259"/>
                  </a:ext>
                </a:extLst>
              </a:tr>
            </a:tbl>
          </a:graphicData>
        </a:graphic>
      </p:graphicFrame>
      <p:sp>
        <p:nvSpPr>
          <p:cNvPr id="10" name="Zástupný symbol pro obsah 2">
            <a:extLst>
              <a:ext uri="{FF2B5EF4-FFF2-40B4-BE49-F238E27FC236}">
                <a16:creationId xmlns:a16="http://schemas.microsoft.com/office/drawing/2014/main" id="{2F2DCC1E-BCCF-42DF-8149-27660208E053}"/>
              </a:ext>
            </a:extLst>
          </p:cNvPr>
          <p:cNvSpPr txBox="1">
            <a:spLocks/>
          </p:cNvSpPr>
          <p:nvPr/>
        </p:nvSpPr>
        <p:spPr>
          <a:xfrm>
            <a:off x="379968" y="737822"/>
            <a:ext cx="3756082" cy="3715454"/>
          </a:xfrm>
          <a:prstGeom prst="rect">
            <a:avLst/>
          </a:prstGeom>
          <a:ln>
            <a:noFill/>
          </a:ln>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endParaRPr lang="cs-CZ" sz="1000" b="0" dirty="0"/>
          </a:p>
          <a:p>
            <a:pPr marL="180000" indent="-180000" algn="just">
              <a:lnSpc>
                <a:spcPct val="110000"/>
              </a:lnSpc>
              <a:buFont typeface="Arial" panose="020B0604020202020204" pitchFamily="34" charset="0"/>
              <a:buChar char="•"/>
            </a:pPr>
            <a:r>
              <a:rPr lang="en-GB" sz="1000" b="0"/>
              <a:t>The NBI monitors the image of total 50 countries of the world in terms of tourism, as well as many other indicators.</a:t>
            </a:r>
          </a:p>
          <a:p>
            <a:pPr marL="180000" indent="-180000" algn="just">
              <a:lnSpc>
                <a:spcPct val="110000"/>
              </a:lnSpc>
              <a:buFont typeface="Arial" panose="020B0604020202020204" pitchFamily="34" charset="0"/>
              <a:buChar char="•"/>
            </a:pPr>
            <a:r>
              <a:rPr lang="en-GB" sz="1000" b="0"/>
              <a:t>In 2019 the Czech Republic was ranked 36th of 50 monitored countries.</a:t>
            </a:r>
          </a:p>
          <a:p>
            <a:pPr marL="180000" indent="-180000" algn="just">
              <a:lnSpc>
                <a:spcPct val="110000"/>
              </a:lnSpc>
              <a:buFont typeface="Arial" panose="020B0604020202020204" pitchFamily="34" charset="0"/>
              <a:buChar char="•"/>
            </a:pPr>
            <a:r>
              <a:rPr lang="en-GB" sz="1000" b="0"/>
              <a:t>The tourism index is then divided into the assessment of a particular country in terms of: abundance of natural monuments, abundance of historical buildings and urban monuments / vibrant city. Based on this classification, the CR is strongest in abundance of historical monuments.</a:t>
            </a:r>
          </a:p>
          <a:p>
            <a:pPr marL="180000" indent="-180000" algn="just">
              <a:lnSpc>
                <a:spcPct val="110000"/>
              </a:lnSpc>
              <a:buFont typeface="Arial" panose="020B0604020202020204" pitchFamily="34" charset="0"/>
              <a:buChar char="•"/>
            </a:pPr>
            <a:r>
              <a:rPr lang="en-GB" sz="1000" b="0"/>
              <a:t>If compared with the main competitors, Germany is ranked 10th, Austria is ranked 18th, Poland is ranked 34th, and Hungary is ranked 35th. </a:t>
            </a:r>
          </a:p>
          <a:p>
            <a:pPr marL="180000" indent="-180000" algn="just">
              <a:lnSpc>
                <a:spcPct val="110000"/>
              </a:lnSpc>
              <a:buFont typeface="Arial" panose="020B0604020202020204" pitchFamily="34" charset="0"/>
              <a:buChar char="•"/>
            </a:pPr>
            <a:r>
              <a:rPr lang="en-GB" sz="1000" b="0"/>
              <a:t>With the 36th place, the CR is ranked as being the worst among competitors in terms of its image in tourism.</a:t>
            </a:r>
          </a:p>
        </p:txBody>
      </p:sp>
      <p:sp>
        <p:nvSpPr>
          <p:cNvPr id="11" name="Obdélník 10">
            <a:extLst>
              <a:ext uri="{FF2B5EF4-FFF2-40B4-BE49-F238E27FC236}">
                <a16:creationId xmlns:a16="http://schemas.microsoft.com/office/drawing/2014/main" id="{B83ACA9D-D43B-4D32-AABF-C929C9DB5B9F}"/>
              </a:ext>
            </a:extLst>
          </p:cNvPr>
          <p:cNvSpPr/>
          <p:nvPr/>
        </p:nvSpPr>
        <p:spPr>
          <a:xfrm>
            <a:off x="3547426" y="2048099"/>
            <a:ext cx="588624" cy="199285"/>
          </a:xfrm>
          <a:prstGeom prst="rect">
            <a:avLst/>
          </a:prstGeom>
        </p:spPr>
        <p:txBody>
          <a:bodyPr wrap="none">
            <a:spAutoFit/>
          </a:bodyPr>
          <a:lstStyle/>
          <a:p>
            <a:pPr algn="r">
              <a:lnSpc>
                <a:spcPct val="107000"/>
              </a:lnSpc>
              <a:spcAft>
                <a:spcPts val="800"/>
              </a:spcAft>
            </a:pPr>
            <a:r>
              <a:rPr lang="en-GB" sz="700">
                <a:solidFill>
                  <a:srgbClr val="003C78"/>
                </a:solidFill>
                <a:latin typeface="Arial" panose="020B0604020202020204" pitchFamily="34" charset="0"/>
                <a:cs typeface="Arial" panose="020B0604020202020204" pitchFamily="34" charset="0"/>
              </a:rPr>
              <a:t>Source: NBI</a:t>
            </a:r>
          </a:p>
        </p:txBody>
      </p:sp>
      <p:sp>
        <p:nvSpPr>
          <p:cNvPr id="12" name="Nadpis 1">
            <a:extLst>
              <a:ext uri="{FF2B5EF4-FFF2-40B4-BE49-F238E27FC236}">
                <a16:creationId xmlns:a16="http://schemas.microsoft.com/office/drawing/2014/main" id="{43667CE8-C1D8-4AC3-AD4C-C64842D65A44}"/>
              </a:ext>
            </a:extLst>
          </p:cNvPr>
          <p:cNvSpPr txBox="1">
            <a:spLocks/>
          </p:cNvSpPr>
          <p:nvPr/>
        </p:nvSpPr>
        <p:spPr>
          <a:xfrm>
            <a:off x="379968" y="401677"/>
            <a:ext cx="3756082" cy="27068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just">
              <a:lnSpc>
                <a:spcPct val="90000"/>
              </a:lnSpc>
            </a:pPr>
            <a:r>
              <a:rPr lang="en-GB" sz="1200">
                <a:solidFill>
                  <a:srgbClr val="E6001E"/>
                </a:solidFill>
              </a:rPr>
              <a:t>The Anholt – Ipsos Nation Brands Index</a:t>
            </a:r>
          </a:p>
        </p:txBody>
      </p:sp>
      <p:sp>
        <p:nvSpPr>
          <p:cNvPr id="14" name="Nadpis 1">
            <a:extLst>
              <a:ext uri="{FF2B5EF4-FFF2-40B4-BE49-F238E27FC236}">
                <a16:creationId xmlns:a16="http://schemas.microsoft.com/office/drawing/2014/main" id="{6D1EC6F6-2CE6-45A2-82C3-C740911F3257}"/>
              </a:ext>
            </a:extLst>
          </p:cNvPr>
          <p:cNvSpPr txBox="1">
            <a:spLocks/>
          </p:cNvSpPr>
          <p:nvPr/>
        </p:nvSpPr>
        <p:spPr>
          <a:xfrm>
            <a:off x="4917258" y="419538"/>
            <a:ext cx="3756082" cy="27068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just">
              <a:lnSpc>
                <a:spcPct val="90000"/>
              </a:lnSpc>
            </a:pPr>
            <a:r>
              <a:rPr lang="en-GB" sz="1200">
                <a:solidFill>
                  <a:srgbClr val="E6001E"/>
                </a:solidFill>
              </a:rPr>
              <a:t>Travel &amp; Tourism Competitiveness Index</a:t>
            </a:r>
          </a:p>
        </p:txBody>
      </p:sp>
    </p:spTree>
    <p:extLst>
      <p:ext uri="{BB962C8B-B14F-4D97-AF65-F5344CB8AC3E}">
        <p14:creationId xmlns:p14="http://schemas.microsoft.com/office/powerpoint/2010/main" val="201422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55F055EE-72EE-4D3C-8EF2-9A2241C48F8F}"/>
              </a:ext>
            </a:extLst>
          </p:cNvPr>
          <p:cNvSpPr txBox="1">
            <a:spLocks/>
          </p:cNvSpPr>
          <p:nvPr/>
        </p:nvSpPr>
        <p:spPr>
          <a:xfrm>
            <a:off x="379968" y="113130"/>
            <a:ext cx="7988424" cy="27068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just">
              <a:lnSpc>
                <a:spcPct val="90000"/>
              </a:lnSpc>
            </a:pPr>
            <a:r>
              <a:rPr lang="en-GB" sz="1200"/>
              <a:t>Tourism intensity in the CR</a:t>
            </a:r>
          </a:p>
        </p:txBody>
      </p:sp>
      <p:sp>
        <p:nvSpPr>
          <p:cNvPr id="12" name="Nadpis 1">
            <a:extLst>
              <a:ext uri="{FF2B5EF4-FFF2-40B4-BE49-F238E27FC236}">
                <a16:creationId xmlns:a16="http://schemas.microsoft.com/office/drawing/2014/main" id="{43667CE8-C1D8-4AC3-AD4C-C64842D65A44}"/>
              </a:ext>
            </a:extLst>
          </p:cNvPr>
          <p:cNvSpPr txBox="1">
            <a:spLocks/>
          </p:cNvSpPr>
          <p:nvPr/>
        </p:nvSpPr>
        <p:spPr>
          <a:xfrm>
            <a:off x="202019" y="244362"/>
            <a:ext cx="8562013" cy="15956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marL="108000" indent="-108000" fontAlgn="base">
              <a:lnSpc>
                <a:spcPct val="110000"/>
              </a:lnSpc>
              <a:spcAft>
                <a:spcPts val="300"/>
              </a:spcAft>
              <a:buFont typeface="Arial" panose="020B0604020202020204" pitchFamily="34" charset="0"/>
              <a:buChar char="•"/>
            </a:pPr>
            <a:r>
              <a:rPr lang="en-GB" sz="950" b="0" dirty="0"/>
              <a:t>The tourism intensity is the ratio of nights spent by tourists relative to the total number of residents of the location. The higher the indicator is, the more tourists staying overnight per resident are in the location. The growing index may be caused by a higher number of tourists staying overnight, or the lower number of residents, or a combination of both of them. </a:t>
            </a:r>
          </a:p>
          <a:p>
            <a:pPr marL="108000" indent="-108000" fontAlgn="base">
              <a:lnSpc>
                <a:spcPct val="110000"/>
              </a:lnSpc>
              <a:spcAft>
                <a:spcPts val="300"/>
              </a:spcAft>
              <a:buFont typeface="Arial" panose="020B0604020202020204" pitchFamily="34" charset="0"/>
              <a:buChar char="•"/>
            </a:pPr>
            <a:r>
              <a:rPr lang="en-GB" sz="950" b="0" dirty="0"/>
              <a:t>In terms of the regional division, the Karlovy Vary Region reached the highest intensity (18.32). This means that there are over 18 nights spent by tourists per resident. The index of the Capital City of Prague is lower by nearly 4 points (14.05), and is followed by the Hradec </a:t>
            </a:r>
            <a:r>
              <a:rPr lang="en-GB" sz="950" b="0" dirty="0" err="1"/>
              <a:t>Králové</a:t>
            </a:r>
            <a:r>
              <a:rPr lang="en-GB" sz="950" b="0" dirty="0"/>
              <a:t> Region (8.12), Liberec Region (7.16), and South Bohemian Region (6.96).</a:t>
            </a:r>
          </a:p>
          <a:p>
            <a:pPr marL="108000" indent="-108000" fontAlgn="base">
              <a:lnSpc>
                <a:spcPct val="110000"/>
              </a:lnSpc>
              <a:spcAft>
                <a:spcPts val="300"/>
              </a:spcAft>
              <a:buFont typeface="Arial" panose="020B0604020202020204" pitchFamily="34" charset="0"/>
              <a:buChar char="•"/>
            </a:pPr>
            <a:r>
              <a:rPr lang="en-GB" sz="950" b="0" dirty="0"/>
              <a:t>From the perspective of the CR, we should endeavour to achieve a slowly growing index, where individual locations need to be monitored, to support development in places where the index is low while the potential of tourism development is high. And on the contrary, we should monitor and ideally prevent the break even point in crowded locations.</a:t>
            </a:r>
          </a:p>
        </p:txBody>
      </p:sp>
      <p:sp>
        <p:nvSpPr>
          <p:cNvPr id="13" name="Nadpis 1">
            <a:extLst>
              <a:ext uri="{FF2B5EF4-FFF2-40B4-BE49-F238E27FC236}">
                <a16:creationId xmlns:a16="http://schemas.microsoft.com/office/drawing/2014/main" id="{8B63108F-6AC8-444C-8B53-BB354A7D064A}"/>
              </a:ext>
            </a:extLst>
          </p:cNvPr>
          <p:cNvSpPr txBox="1">
            <a:spLocks/>
          </p:cNvSpPr>
          <p:nvPr/>
        </p:nvSpPr>
        <p:spPr>
          <a:xfrm>
            <a:off x="6341003" y="1903191"/>
            <a:ext cx="2333037" cy="2467205"/>
          </a:xfrm>
          <a:prstGeom prst="rect">
            <a:avLst/>
          </a:prstGeom>
          <a:solidFill>
            <a:schemeClr val="accent1">
              <a:lumMod val="20000"/>
              <a:lumOff val="80000"/>
            </a:schemeClr>
          </a:solidFill>
          <a:ln>
            <a:noFill/>
          </a:ln>
        </p:spPr>
        <p:txBody>
          <a:bodyPr vert="horz" lIns="91440" tIns="45720" rIns="91440" bIns="45720" rtlCol="0" anchor="ctr">
            <a:normAutofit fontScale="92500"/>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fontAlgn="base">
              <a:lnSpc>
                <a:spcPct val="110000"/>
              </a:lnSpc>
              <a:spcAft>
                <a:spcPts val="600"/>
              </a:spcAft>
            </a:pPr>
            <a:r>
              <a:rPr lang="en-GB" sz="900" b="0"/>
              <a:t>When compared with EU countries, the CR was ranked 20th, i.e. slightly below the average of EU countries (average: 6.1).</a:t>
            </a:r>
          </a:p>
          <a:p>
            <a:pPr fontAlgn="base">
              <a:lnSpc>
                <a:spcPct val="110000"/>
              </a:lnSpc>
              <a:spcAft>
                <a:spcPts val="600"/>
              </a:spcAft>
            </a:pPr>
            <a:r>
              <a:rPr lang="en-GB" sz="900" b="0"/>
              <a:t>The highest intensity was reached in Island (26), which was achieved in this particular case thanks to a low number of residents.</a:t>
            </a:r>
          </a:p>
          <a:p>
            <a:pPr fontAlgn="base">
              <a:lnSpc>
                <a:spcPct val="110000"/>
              </a:lnSpc>
              <a:spcAft>
                <a:spcPts val="600"/>
              </a:spcAft>
            </a:pPr>
            <a:r>
              <a:rPr lang="en-GB" sz="900" b="0"/>
              <a:t>Malta was ranked second (20.8), Croatia was ranked third (20.7), and Cyprus was ranked fourth (19.6). </a:t>
            </a:r>
          </a:p>
          <a:p>
            <a:pPr fontAlgn="base">
              <a:lnSpc>
                <a:spcPct val="110000"/>
              </a:lnSpc>
              <a:spcAft>
                <a:spcPts val="600"/>
              </a:spcAft>
            </a:pPr>
            <a:r>
              <a:rPr lang="en-GB" sz="900" b="0"/>
              <a:t>They are followed by Austria, with a significantly lower value (13.8), Greece (10.3), and Spain (10.1). </a:t>
            </a:r>
          </a:p>
          <a:p>
            <a:pPr fontAlgn="base">
              <a:lnSpc>
                <a:spcPct val="110000"/>
              </a:lnSpc>
              <a:spcAft>
                <a:spcPts val="600"/>
              </a:spcAft>
            </a:pPr>
            <a:r>
              <a:rPr lang="en-GB" sz="900" b="0"/>
              <a:t>We achieved the highest intensity of V4 countries (Hungary 3.2; Slovakia 2.7, and Poland 2.2).</a:t>
            </a:r>
          </a:p>
        </p:txBody>
      </p:sp>
      <p:pic>
        <p:nvPicPr>
          <p:cNvPr id="2" name="Obrázek 1">
            <a:extLst>
              <a:ext uri="{FF2B5EF4-FFF2-40B4-BE49-F238E27FC236}">
                <a16:creationId xmlns:a16="http://schemas.microsoft.com/office/drawing/2014/main" id="{7057D9D3-ECBE-4A51-83D1-D60B06BCB3EF}"/>
              </a:ext>
            </a:extLst>
          </p:cNvPr>
          <p:cNvPicPr>
            <a:picLocks noChangeAspect="1"/>
          </p:cNvPicPr>
          <p:nvPr/>
        </p:nvPicPr>
        <p:blipFill>
          <a:blip r:embed="rId3"/>
          <a:stretch>
            <a:fillRect/>
          </a:stretch>
        </p:blipFill>
        <p:spPr>
          <a:xfrm>
            <a:off x="469961" y="1840004"/>
            <a:ext cx="4666392" cy="2530392"/>
          </a:xfrm>
          <a:prstGeom prst="rect">
            <a:avLst/>
          </a:prstGeom>
        </p:spPr>
      </p:pic>
    </p:spTree>
    <p:extLst>
      <p:ext uri="{BB962C8B-B14F-4D97-AF65-F5344CB8AC3E}">
        <p14:creationId xmlns:p14="http://schemas.microsoft.com/office/powerpoint/2010/main" val="97298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73177" y="705135"/>
            <a:ext cx="3290033" cy="2529091"/>
          </a:xfrm>
        </p:spPr>
        <p:txBody>
          <a:bodyPr>
            <a:normAutofit/>
          </a:bodyPr>
          <a:lstStyle/>
          <a:p>
            <a:pPr marL="171450" indent="-171450" algn="just">
              <a:buFont typeface="Arial" panose="020B0604020202020204" pitchFamily="34" charset="0"/>
              <a:buChar char="•"/>
            </a:pPr>
            <a:r>
              <a:rPr lang="en-GB" sz="1100" b="0"/>
              <a:t>In 2020 there has been a notable decline in tourism all over the world as a consequence of the Covid-19 pandemic</a:t>
            </a:r>
          </a:p>
          <a:p>
            <a:pPr marL="171450" indent="-171450" algn="just">
              <a:buFont typeface="Arial" panose="020B0604020202020204" pitchFamily="34" charset="0"/>
              <a:buChar char="•"/>
            </a:pPr>
            <a:r>
              <a:rPr lang="en-GB" sz="1100" b="0"/>
              <a:t>In the 1st half of 2020, tourism in the CR fell by nearly 60% in terms of the number of guests in CAE, both of domestic and foreign tourists</a:t>
            </a:r>
          </a:p>
          <a:p>
            <a:pPr marL="171450" indent="-171450" algn="just">
              <a:buFont typeface="Arial" panose="020B0604020202020204" pitchFamily="34" charset="0"/>
              <a:buChar char="•"/>
            </a:pPr>
            <a:r>
              <a:rPr lang="en-GB" sz="1100" b="0"/>
              <a:t>In the summer season, inbound tourism continued decreasing dramatically. In the summer, the number of foreign guests staying at hotels dropped by 70% year-over-year (data for hotels in July and August), foreign tourists arrived mainly from neighbouring markets and the Netherlands.</a:t>
            </a:r>
          </a:p>
          <a:p>
            <a:pPr marL="171450" indent="-171450" algn="just">
              <a:buFont typeface="Arial" panose="020B0604020202020204" pitchFamily="34" charset="0"/>
              <a:buChar char="•"/>
            </a:pPr>
            <a:endParaRPr lang="cs-CZ" sz="1400" b="0" dirty="0">
              <a:solidFill>
                <a:srgbClr val="FF0000"/>
              </a:solidFill>
            </a:endParaRPr>
          </a:p>
        </p:txBody>
      </p:sp>
      <p:sp>
        <p:nvSpPr>
          <p:cNvPr id="6" name="Nadpis 1">
            <a:extLst>
              <a:ext uri="{FF2B5EF4-FFF2-40B4-BE49-F238E27FC236}">
                <a16:creationId xmlns:a16="http://schemas.microsoft.com/office/drawing/2014/main" id="{CC7EEDD7-CC66-46C7-A0C0-C2B6630D1F01}"/>
              </a:ext>
            </a:extLst>
          </p:cNvPr>
          <p:cNvSpPr txBox="1">
            <a:spLocks/>
          </p:cNvSpPr>
          <p:nvPr/>
        </p:nvSpPr>
        <p:spPr>
          <a:xfrm>
            <a:off x="295446" y="202226"/>
            <a:ext cx="7988424" cy="3460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r>
              <a:rPr lang="en-GB" sz="1800">
                <a:latin typeface="Arial"/>
                <a:cs typeface="Arial"/>
              </a:rPr>
              <a:t>Current development in 2020 – impact of the Covid-19 pandemic</a:t>
            </a:r>
          </a:p>
        </p:txBody>
      </p:sp>
      <p:grpSp>
        <p:nvGrpSpPr>
          <p:cNvPr id="8" name="Skupina 7">
            <a:extLst>
              <a:ext uri="{FF2B5EF4-FFF2-40B4-BE49-F238E27FC236}">
                <a16:creationId xmlns:a16="http://schemas.microsoft.com/office/drawing/2014/main" id="{F7A40148-9984-4046-8007-D04B394A5A5F}"/>
              </a:ext>
            </a:extLst>
          </p:cNvPr>
          <p:cNvGrpSpPr/>
          <p:nvPr/>
        </p:nvGrpSpPr>
        <p:grpSpPr>
          <a:xfrm>
            <a:off x="6424941" y="626701"/>
            <a:ext cx="2445881" cy="2551584"/>
            <a:chOff x="5192761" y="548267"/>
            <a:chExt cx="2405608" cy="2471815"/>
          </a:xfrm>
        </p:grpSpPr>
        <p:pic>
          <p:nvPicPr>
            <p:cNvPr id="2" name="Obrázek 1">
              <a:extLst>
                <a:ext uri="{FF2B5EF4-FFF2-40B4-BE49-F238E27FC236}">
                  <a16:creationId xmlns:a16="http://schemas.microsoft.com/office/drawing/2014/main" id="{F48F0C40-D625-4C19-A055-3BAFCF7CE1BA}"/>
                </a:ext>
              </a:extLst>
            </p:cNvPr>
            <p:cNvPicPr>
              <a:picLocks noChangeAspect="1"/>
            </p:cNvPicPr>
            <p:nvPr/>
          </p:nvPicPr>
          <p:blipFill rotWithShape="1">
            <a:blip r:embed="rId3"/>
            <a:srcRect l="1398" t="37162" r="73585" b="24301"/>
            <a:stretch/>
          </p:blipFill>
          <p:spPr>
            <a:xfrm>
              <a:off x="5227001" y="771307"/>
              <a:ext cx="2371368" cy="2248775"/>
            </a:xfrm>
            <a:prstGeom prst="rect">
              <a:avLst/>
            </a:prstGeom>
          </p:spPr>
        </p:pic>
        <p:sp>
          <p:nvSpPr>
            <p:cNvPr id="7" name="Nadpis 1">
              <a:extLst>
                <a:ext uri="{FF2B5EF4-FFF2-40B4-BE49-F238E27FC236}">
                  <a16:creationId xmlns:a16="http://schemas.microsoft.com/office/drawing/2014/main" id="{B6557982-4375-4663-9373-E835AA7D1194}"/>
                </a:ext>
              </a:extLst>
            </p:cNvPr>
            <p:cNvSpPr txBox="1">
              <a:spLocks/>
            </p:cNvSpPr>
            <p:nvPr/>
          </p:nvSpPr>
          <p:spPr>
            <a:xfrm>
              <a:off x="5192761" y="548267"/>
              <a:ext cx="2405608" cy="27068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just">
                <a:lnSpc>
                  <a:spcPct val="90000"/>
                </a:lnSpc>
              </a:pPr>
              <a:r>
                <a:rPr lang="en-GB" sz="900">
                  <a:solidFill>
                    <a:srgbClr val="E6001E"/>
                  </a:solidFill>
                </a:rPr>
                <a:t>Foreign guests in CAE, 01 – 06/2020</a:t>
              </a:r>
            </a:p>
          </p:txBody>
        </p:sp>
      </p:grpSp>
      <p:sp>
        <p:nvSpPr>
          <p:cNvPr id="9" name="Zástupný symbol pro obsah 2">
            <a:extLst>
              <a:ext uri="{FF2B5EF4-FFF2-40B4-BE49-F238E27FC236}">
                <a16:creationId xmlns:a16="http://schemas.microsoft.com/office/drawing/2014/main" id="{562AC3F1-11D6-490D-8513-4B91D447E906}"/>
              </a:ext>
            </a:extLst>
          </p:cNvPr>
          <p:cNvSpPr txBox="1">
            <a:spLocks/>
          </p:cNvSpPr>
          <p:nvPr/>
        </p:nvSpPr>
        <p:spPr>
          <a:xfrm>
            <a:off x="273177" y="3241505"/>
            <a:ext cx="8412002" cy="157515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gn="just">
              <a:buFont typeface="Arial" panose="020B0604020202020204" pitchFamily="34" charset="0"/>
              <a:buChar char="•"/>
            </a:pPr>
            <a:r>
              <a:rPr lang="en-GB" sz="1100" b="0" dirty="0"/>
              <a:t>In the summer, domestic tourism in the CR slightly went up, the number of domestic guests increased by nearly 200 thousand year-over-year, but the increase was apparent in selected locations only. The increase of domestic guests and their number, however, could not substitute the foreign clientele, the decline will also affect the total revenues from tourism.</a:t>
            </a:r>
          </a:p>
          <a:p>
            <a:pPr marL="171450" indent="-171450">
              <a:buFont typeface="Arial" panose="020B0604020202020204" pitchFamily="34" charset="0"/>
              <a:buChar char="•"/>
            </a:pPr>
            <a:r>
              <a:rPr lang="en-GB" sz="1100" b="0" dirty="0"/>
              <a:t>The most affected regions are the ones traditionally dependent on foreign clientele – Prague and the Karlovy Vary Region, but also big cities in other regions, which suffered a dramatic decline in the MICE clientele segment.</a:t>
            </a:r>
          </a:p>
          <a:p>
            <a:pPr marL="171450" indent="-171450">
              <a:buFont typeface="Arial" panose="020B0604020202020204" pitchFamily="34" charset="0"/>
              <a:buChar char="•"/>
            </a:pPr>
            <a:r>
              <a:rPr lang="en-GB" sz="1100" b="0" dirty="0"/>
              <a:t>According to the global prediction, tourism should gradually start returning to the levels before the Covid-19 pandemic in 2023</a:t>
            </a:r>
          </a:p>
          <a:p>
            <a:pPr marL="171450" indent="-171450">
              <a:buFont typeface="Arial" panose="020B0604020202020204" pitchFamily="34" charset="0"/>
              <a:buChar char="•"/>
            </a:pPr>
            <a:endParaRPr lang="cs-CZ" sz="1400" b="0" dirty="0">
              <a:solidFill>
                <a:srgbClr val="FF0000"/>
              </a:solidFill>
            </a:endParaRPr>
          </a:p>
        </p:txBody>
      </p:sp>
      <p:grpSp>
        <p:nvGrpSpPr>
          <p:cNvPr id="11" name="Skupina 10">
            <a:extLst>
              <a:ext uri="{FF2B5EF4-FFF2-40B4-BE49-F238E27FC236}">
                <a16:creationId xmlns:a16="http://schemas.microsoft.com/office/drawing/2014/main" id="{FE891674-7061-4570-866C-9C9E290D07F3}"/>
              </a:ext>
            </a:extLst>
          </p:cNvPr>
          <p:cNvGrpSpPr/>
          <p:nvPr/>
        </p:nvGrpSpPr>
        <p:grpSpPr>
          <a:xfrm>
            <a:off x="3763961" y="626701"/>
            <a:ext cx="2405608" cy="2556129"/>
            <a:chOff x="295446" y="1960670"/>
            <a:chExt cx="2405608" cy="2556129"/>
          </a:xfrm>
        </p:grpSpPr>
        <p:pic>
          <p:nvPicPr>
            <p:cNvPr id="4" name="Obrázek 3">
              <a:extLst>
                <a:ext uri="{FF2B5EF4-FFF2-40B4-BE49-F238E27FC236}">
                  <a16:creationId xmlns:a16="http://schemas.microsoft.com/office/drawing/2014/main" id="{FC95B220-EE30-4EE8-ADBC-A152518680C4}"/>
                </a:ext>
              </a:extLst>
            </p:cNvPr>
            <p:cNvPicPr>
              <a:picLocks noChangeAspect="1"/>
            </p:cNvPicPr>
            <p:nvPr/>
          </p:nvPicPr>
          <p:blipFill rotWithShape="1">
            <a:blip r:embed="rId4"/>
            <a:srcRect l="896" t="17319" r="56954" b="16158"/>
            <a:stretch/>
          </p:blipFill>
          <p:spPr>
            <a:xfrm>
              <a:off x="313450" y="2195453"/>
              <a:ext cx="2353364" cy="2321346"/>
            </a:xfrm>
            <a:prstGeom prst="rect">
              <a:avLst/>
            </a:prstGeom>
          </p:spPr>
        </p:pic>
        <p:sp>
          <p:nvSpPr>
            <p:cNvPr id="10" name="Nadpis 1">
              <a:extLst>
                <a:ext uri="{FF2B5EF4-FFF2-40B4-BE49-F238E27FC236}">
                  <a16:creationId xmlns:a16="http://schemas.microsoft.com/office/drawing/2014/main" id="{937A2812-A7D9-4BAD-AF12-F82CDB920A05}"/>
                </a:ext>
              </a:extLst>
            </p:cNvPr>
            <p:cNvSpPr txBox="1">
              <a:spLocks/>
            </p:cNvSpPr>
            <p:nvPr/>
          </p:nvSpPr>
          <p:spPr>
            <a:xfrm>
              <a:off x="295446" y="1960670"/>
              <a:ext cx="2405608" cy="27068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just">
                <a:lnSpc>
                  <a:spcPct val="90000"/>
                </a:lnSpc>
              </a:pPr>
              <a:r>
                <a:rPr lang="en-GB" sz="900">
                  <a:solidFill>
                    <a:srgbClr val="E6001E"/>
                  </a:solidFill>
                </a:rPr>
                <a:t>Domestic guests in CAE, 01 – 06/2020</a:t>
              </a:r>
            </a:p>
          </p:txBody>
        </p:sp>
      </p:grpSp>
      <p:sp>
        <p:nvSpPr>
          <p:cNvPr id="12" name="Obdélník 11">
            <a:extLst>
              <a:ext uri="{FF2B5EF4-FFF2-40B4-BE49-F238E27FC236}">
                <a16:creationId xmlns:a16="http://schemas.microsoft.com/office/drawing/2014/main" id="{065602D6-E532-4590-BF7B-A171A2C5A3CC}"/>
              </a:ext>
            </a:extLst>
          </p:cNvPr>
          <p:cNvSpPr/>
          <p:nvPr/>
        </p:nvSpPr>
        <p:spPr>
          <a:xfrm>
            <a:off x="8061656" y="3150597"/>
            <a:ext cx="843607" cy="199285"/>
          </a:xfrm>
          <a:prstGeom prst="rect">
            <a:avLst/>
          </a:prstGeom>
        </p:spPr>
        <p:txBody>
          <a:bodyPr wrap="square">
            <a:spAutoFit/>
          </a:bodyPr>
          <a:lstStyle/>
          <a:p>
            <a:pPr algn="r">
              <a:lnSpc>
                <a:spcPct val="107000"/>
              </a:lnSpc>
              <a:spcAft>
                <a:spcPts val="800"/>
              </a:spcAft>
            </a:pPr>
            <a:r>
              <a:rPr lang="en-GB" sz="700">
                <a:solidFill>
                  <a:srgbClr val="003C78"/>
                </a:solidFill>
                <a:latin typeface="Arial" panose="020B0604020202020204" pitchFamily="34" charset="0"/>
                <a:cs typeface="Arial" panose="020B0604020202020204" pitchFamily="34" charset="0"/>
              </a:rPr>
              <a:t>Source: CSO</a:t>
            </a:r>
          </a:p>
        </p:txBody>
      </p:sp>
    </p:spTree>
    <p:extLst>
      <p:ext uri="{BB962C8B-B14F-4D97-AF65-F5344CB8AC3E}">
        <p14:creationId xmlns:p14="http://schemas.microsoft.com/office/powerpoint/2010/main" val="138469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400">
            <a:extLst>
              <a:ext uri="{FF2B5EF4-FFF2-40B4-BE49-F238E27FC236}">
                <a16:creationId xmlns:a16="http://schemas.microsoft.com/office/drawing/2014/main" id="{B6CC0042-28CE-4930-8173-214C8106E227}"/>
              </a:ext>
            </a:extLst>
          </p:cNvPr>
          <p:cNvSpPr/>
          <p:nvPr/>
        </p:nvSpPr>
        <p:spPr>
          <a:xfrm>
            <a:off x="4934782" y="3029952"/>
            <a:ext cx="1130211" cy="1308004"/>
          </a:xfrm>
          <a:prstGeom prst="rect">
            <a:avLst/>
          </a:prstGeom>
          <a:ln>
            <a:noFill/>
          </a:ln>
        </p:spPr>
        <p:txBody>
          <a:bodyPr vert="horz" lIns="0" tIns="0" rIns="0" bIns="0" rtlCol="0">
            <a:noAutofit/>
          </a:bodyPr>
          <a:lstStyle/>
          <a:p>
            <a:pPr algn="ctr">
              <a:lnSpc>
                <a:spcPct val="107000"/>
              </a:lnSpc>
              <a:spcAft>
                <a:spcPts val="800"/>
              </a:spcAft>
            </a:pPr>
            <a:r>
              <a:rPr lang="en-GB" sz="1100" b="1">
                <a:solidFill>
                  <a:srgbClr val="FFFFFF"/>
                </a:solidFill>
                <a:latin typeface="Calibri" panose="020F0502020204030204" pitchFamily="34" charset="0"/>
                <a:ea typeface="Calibri" panose="020F0502020204030204" pitchFamily="34" charset="0"/>
              </a:rPr>
              <a:t>tourist domestic</a:t>
            </a:r>
            <a:br>
              <a:rPr lang="en-GB" sz="1100" b="1">
                <a:solidFill>
                  <a:srgbClr val="FFFFFF"/>
                </a:solidFill>
                <a:latin typeface="Calibri" panose="020F0502020204030204" pitchFamily="34" charset="0"/>
                <a:ea typeface="Calibri" panose="020F0502020204030204" pitchFamily="34" charset="0"/>
              </a:rPr>
            </a:br>
            <a:r>
              <a:rPr lang="en-GB" b="1">
                <a:solidFill>
                  <a:srgbClr val="FFFFFF"/>
                </a:solidFill>
                <a:latin typeface="Calibri" panose="020F0502020204030204" pitchFamily="34" charset="0"/>
                <a:ea typeface="Calibri" panose="020F0502020204030204" pitchFamily="34" charset="0"/>
              </a:rPr>
              <a:t>67</a:t>
            </a:r>
            <a:r>
              <a:rPr lang="en-GB" sz="1100" b="1">
                <a:solidFill>
                  <a:srgbClr val="FFFFFF"/>
                </a:solidFill>
                <a:latin typeface="Calibri" panose="020F0502020204030204" pitchFamily="34" charset="0"/>
                <a:ea typeface="Calibri" panose="020F0502020204030204" pitchFamily="34" charset="0"/>
              </a:rPr>
              <a:t> billion CZK</a:t>
            </a:r>
          </a:p>
        </p:txBody>
      </p:sp>
      <p:sp>
        <p:nvSpPr>
          <p:cNvPr id="40" name="Nadpis 1">
            <a:extLst>
              <a:ext uri="{FF2B5EF4-FFF2-40B4-BE49-F238E27FC236}">
                <a16:creationId xmlns:a16="http://schemas.microsoft.com/office/drawing/2014/main" id="{C925A168-8380-4BDA-910F-2BF6696E533A}"/>
              </a:ext>
            </a:extLst>
          </p:cNvPr>
          <p:cNvSpPr>
            <a:spLocks noGrp="1"/>
          </p:cNvSpPr>
          <p:nvPr>
            <p:ph type="title"/>
          </p:nvPr>
        </p:nvSpPr>
        <p:spPr>
          <a:xfrm>
            <a:off x="195499" y="315482"/>
            <a:ext cx="8352928" cy="599565"/>
          </a:xfrm>
        </p:spPr>
        <p:txBody>
          <a:bodyPr>
            <a:noAutofit/>
          </a:bodyPr>
          <a:lstStyle/>
          <a:p>
            <a:r>
              <a:rPr lang="en-GB"/>
              <a:t>Impacts of the Covid-19 pandemic – decline of CZ tourism consumption</a:t>
            </a:r>
            <a:br>
              <a:rPr lang="en-GB" sz="2000"/>
            </a:br>
            <a:endParaRPr lang="en-GB" sz="2000"/>
          </a:p>
        </p:txBody>
      </p:sp>
      <p:grpSp>
        <p:nvGrpSpPr>
          <p:cNvPr id="41" name="Group 7051">
            <a:extLst>
              <a:ext uri="{FF2B5EF4-FFF2-40B4-BE49-F238E27FC236}">
                <a16:creationId xmlns:a16="http://schemas.microsoft.com/office/drawing/2014/main" id="{42CD1322-A7C9-4624-810B-ECB877CB9537}"/>
              </a:ext>
            </a:extLst>
          </p:cNvPr>
          <p:cNvGrpSpPr/>
          <p:nvPr/>
        </p:nvGrpSpPr>
        <p:grpSpPr>
          <a:xfrm>
            <a:off x="1790696" y="867826"/>
            <a:ext cx="6757731" cy="3237616"/>
            <a:chOff x="1140708" y="0"/>
            <a:chExt cx="5644989" cy="2587296"/>
          </a:xfrm>
        </p:grpSpPr>
        <p:sp>
          <p:nvSpPr>
            <p:cNvPr id="43" name="Shape 6">
              <a:extLst>
                <a:ext uri="{FF2B5EF4-FFF2-40B4-BE49-F238E27FC236}">
                  <a16:creationId xmlns:a16="http://schemas.microsoft.com/office/drawing/2014/main" id="{AAEDA422-6D7B-45DC-8A96-167788D394E8}"/>
                </a:ext>
              </a:extLst>
            </p:cNvPr>
            <p:cNvSpPr/>
            <p:nvPr/>
          </p:nvSpPr>
          <p:spPr>
            <a:xfrm>
              <a:off x="1234726" y="1400842"/>
              <a:ext cx="1085672" cy="1045273"/>
            </a:xfrm>
            <a:custGeom>
              <a:avLst/>
              <a:gdLst/>
              <a:ahLst/>
              <a:cxnLst/>
              <a:rect l="0" t="0" r="0" b="0"/>
              <a:pathLst>
                <a:path w="1085672" h="1085660">
                  <a:moveTo>
                    <a:pt x="542836" y="0"/>
                  </a:moveTo>
                  <a:cubicBezTo>
                    <a:pt x="842632" y="0"/>
                    <a:pt x="1085672" y="243027"/>
                    <a:pt x="1085672" y="542823"/>
                  </a:cubicBezTo>
                  <a:cubicBezTo>
                    <a:pt x="1085672" y="842620"/>
                    <a:pt x="842632" y="1085660"/>
                    <a:pt x="542836" y="1085660"/>
                  </a:cubicBezTo>
                  <a:cubicBezTo>
                    <a:pt x="243040" y="1085660"/>
                    <a:pt x="0" y="842620"/>
                    <a:pt x="0" y="542823"/>
                  </a:cubicBezTo>
                  <a:cubicBezTo>
                    <a:pt x="0" y="243027"/>
                    <a:pt x="243040" y="0"/>
                    <a:pt x="542836" y="0"/>
                  </a:cubicBezTo>
                  <a:close/>
                </a:path>
              </a:pathLst>
            </a:custGeom>
            <a:solidFill>
              <a:srgbClr val="E6001E"/>
            </a:solidFill>
            <a:ln w="0" cap="flat">
              <a:miter lim="127000"/>
            </a:ln>
          </p:spPr>
          <p:style>
            <a:lnRef idx="0">
              <a:srgbClr val="000000">
                <a:alpha val="0"/>
              </a:srgbClr>
            </a:lnRef>
            <a:fillRef idx="1">
              <a:srgbClr val="ED6650"/>
            </a:fillRef>
            <a:effectRef idx="0">
              <a:scrgbClr r="0" g="0" b="0"/>
            </a:effectRef>
            <a:fontRef idx="none"/>
          </p:style>
          <p:txBody>
            <a:bodyPr/>
            <a:lstStyle/>
            <a:p>
              <a:endParaRPr lang="cs-CZ" dirty="0"/>
            </a:p>
          </p:txBody>
        </p:sp>
        <p:sp>
          <p:nvSpPr>
            <p:cNvPr id="44" name="Rectangle 9">
              <a:extLst>
                <a:ext uri="{FF2B5EF4-FFF2-40B4-BE49-F238E27FC236}">
                  <a16:creationId xmlns:a16="http://schemas.microsoft.com/office/drawing/2014/main" id="{6B4ECDC6-25F2-448C-8E0B-24C6143C778E}"/>
                </a:ext>
              </a:extLst>
            </p:cNvPr>
            <p:cNvSpPr/>
            <p:nvPr/>
          </p:nvSpPr>
          <p:spPr>
            <a:xfrm>
              <a:off x="1988781" y="1920269"/>
              <a:ext cx="44103" cy="249792"/>
            </a:xfrm>
            <a:prstGeom prst="rect">
              <a:avLst/>
            </a:prstGeom>
            <a:ln>
              <a:noFill/>
            </a:ln>
          </p:spPr>
          <p:txBody>
            <a:bodyPr vert="horz" lIns="0" tIns="0" rIns="0" bIns="0" rtlCol="0">
              <a:noAutofit/>
            </a:bodyPr>
            <a:lstStyle/>
            <a:p>
              <a:pPr>
                <a:lnSpc>
                  <a:spcPct val="107000"/>
                </a:lnSpc>
                <a:spcAft>
                  <a:spcPts val="800"/>
                </a:spcAft>
              </a:pPr>
              <a:r>
                <a:rPr lang="en-GB" sz="1100" b="1">
                  <a:solidFill>
                    <a:srgbClr val="FFFFFF"/>
                  </a:solidFill>
                  <a:latin typeface="Calibri" panose="020F0502020204030204" pitchFamily="34" charset="0"/>
                  <a:ea typeface="Calibri" panose="020F0502020204030204" pitchFamily="34" charset="0"/>
                </a:rPr>
                <a:t> </a:t>
              </a:r>
            </a:p>
          </p:txBody>
        </p:sp>
        <p:sp>
          <p:nvSpPr>
            <p:cNvPr id="45" name="Shape 12">
              <a:extLst>
                <a:ext uri="{FF2B5EF4-FFF2-40B4-BE49-F238E27FC236}">
                  <a16:creationId xmlns:a16="http://schemas.microsoft.com/office/drawing/2014/main" id="{9C784B1E-FEB8-4D34-AFCD-887B2BDB44D5}"/>
                </a:ext>
              </a:extLst>
            </p:cNvPr>
            <p:cNvSpPr/>
            <p:nvPr/>
          </p:nvSpPr>
          <p:spPr>
            <a:xfrm>
              <a:off x="1140708" y="133988"/>
              <a:ext cx="1273708" cy="1178059"/>
            </a:xfrm>
            <a:custGeom>
              <a:avLst/>
              <a:gdLst/>
              <a:ahLst/>
              <a:cxnLst/>
              <a:rect l="0" t="0" r="0" b="0"/>
              <a:pathLst>
                <a:path w="1085672" h="1085660">
                  <a:moveTo>
                    <a:pt x="542836" y="0"/>
                  </a:moveTo>
                  <a:cubicBezTo>
                    <a:pt x="842632" y="0"/>
                    <a:pt x="1085672" y="243027"/>
                    <a:pt x="1085672" y="542823"/>
                  </a:cubicBezTo>
                  <a:cubicBezTo>
                    <a:pt x="1085672" y="842620"/>
                    <a:pt x="842632" y="1085660"/>
                    <a:pt x="542836" y="1085660"/>
                  </a:cubicBezTo>
                  <a:cubicBezTo>
                    <a:pt x="243040" y="1085660"/>
                    <a:pt x="0" y="842620"/>
                    <a:pt x="0" y="542823"/>
                  </a:cubicBezTo>
                  <a:cubicBezTo>
                    <a:pt x="0" y="243027"/>
                    <a:pt x="243040" y="0"/>
                    <a:pt x="542836" y="0"/>
                  </a:cubicBezTo>
                  <a:close/>
                </a:path>
              </a:pathLst>
            </a:custGeom>
            <a:solidFill>
              <a:srgbClr val="003C6D"/>
            </a:solidFill>
            <a:ln w="0" cap="flat">
              <a:miter lim="127000"/>
            </a:ln>
          </p:spPr>
          <p:style>
            <a:lnRef idx="0">
              <a:srgbClr val="000000">
                <a:alpha val="0"/>
              </a:srgbClr>
            </a:lnRef>
            <a:fillRef idx="1">
              <a:srgbClr val="3A6792"/>
            </a:fillRef>
            <a:effectRef idx="0">
              <a:scrgbClr r="0" g="0" b="0"/>
            </a:effectRef>
            <a:fontRef idx="none"/>
          </p:style>
          <p:txBody>
            <a:bodyPr/>
            <a:lstStyle/>
            <a:p>
              <a:endParaRPr lang="cs-CZ" dirty="0"/>
            </a:p>
          </p:txBody>
        </p:sp>
        <p:sp>
          <p:nvSpPr>
            <p:cNvPr id="47" name="Rectangle 15">
              <a:extLst>
                <a:ext uri="{FF2B5EF4-FFF2-40B4-BE49-F238E27FC236}">
                  <a16:creationId xmlns:a16="http://schemas.microsoft.com/office/drawing/2014/main" id="{27F5C27C-1666-4726-B691-9EA98154DA43}"/>
                </a:ext>
              </a:extLst>
            </p:cNvPr>
            <p:cNvSpPr/>
            <p:nvPr/>
          </p:nvSpPr>
          <p:spPr>
            <a:xfrm>
              <a:off x="1959732" y="253355"/>
              <a:ext cx="44103" cy="249792"/>
            </a:xfrm>
            <a:prstGeom prst="rect">
              <a:avLst/>
            </a:prstGeom>
            <a:ln>
              <a:noFill/>
            </a:ln>
          </p:spPr>
          <p:txBody>
            <a:bodyPr vert="horz" lIns="0" tIns="0" rIns="0" bIns="0" rtlCol="0">
              <a:noAutofit/>
            </a:bodyPr>
            <a:lstStyle/>
            <a:p>
              <a:pPr>
                <a:lnSpc>
                  <a:spcPct val="107000"/>
                </a:lnSpc>
                <a:spcAft>
                  <a:spcPts val="800"/>
                </a:spcAft>
              </a:pPr>
              <a:r>
                <a:rPr lang="en-GB" sz="1100" b="1">
                  <a:solidFill>
                    <a:srgbClr val="FFFFFF"/>
                  </a:solidFill>
                  <a:latin typeface="Calibri" panose="020F0502020204030204" pitchFamily="34" charset="0"/>
                  <a:ea typeface="Calibri" panose="020F0502020204030204" pitchFamily="34" charset="0"/>
                </a:rPr>
                <a:t> </a:t>
              </a:r>
            </a:p>
          </p:txBody>
        </p:sp>
        <p:sp>
          <p:nvSpPr>
            <p:cNvPr id="48" name="Shape 275">
              <a:extLst>
                <a:ext uri="{FF2B5EF4-FFF2-40B4-BE49-F238E27FC236}">
                  <a16:creationId xmlns:a16="http://schemas.microsoft.com/office/drawing/2014/main" id="{16750E8E-3050-457D-BD94-108216B19FDA}"/>
                </a:ext>
              </a:extLst>
            </p:cNvPr>
            <p:cNvSpPr/>
            <p:nvPr/>
          </p:nvSpPr>
          <p:spPr>
            <a:xfrm>
              <a:off x="3757103" y="241211"/>
              <a:ext cx="1045261" cy="1045273"/>
            </a:xfrm>
            <a:custGeom>
              <a:avLst/>
              <a:gdLst/>
              <a:ahLst/>
              <a:cxnLst/>
              <a:rect l="0" t="0" r="0" b="0"/>
              <a:pathLst>
                <a:path w="1045261" h="1045273">
                  <a:moveTo>
                    <a:pt x="522631" y="0"/>
                  </a:moveTo>
                  <a:cubicBezTo>
                    <a:pt x="811276" y="0"/>
                    <a:pt x="1045261" y="233997"/>
                    <a:pt x="1045261" y="522643"/>
                  </a:cubicBezTo>
                  <a:cubicBezTo>
                    <a:pt x="1045261" y="811276"/>
                    <a:pt x="811276" y="1045273"/>
                    <a:pt x="522631" y="1045273"/>
                  </a:cubicBezTo>
                  <a:cubicBezTo>
                    <a:pt x="233985" y="1045273"/>
                    <a:pt x="0" y="811276"/>
                    <a:pt x="0" y="522643"/>
                  </a:cubicBezTo>
                  <a:cubicBezTo>
                    <a:pt x="0" y="233997"/>
                    <a:pt x="233985" y="0"/>
                    <a:pt x="522631" y="0"/>
                  </a:cubicBezTo>
                  <a:close/>
                </a:path>
              </a:pathLst>
            </a:custGeom>
            <a:ln w="0" cap="flat">
              <a:miter lim="127000"/>
            </a:ln>
          </p:spPr>
          <p:style>
            <a:lnRef idx="0">
              <a:srgbClr val="000000">
                <a:alpha val="0"/>
              </a:srgbClr>
            </a:lnRef>
            <a:fillRef idx="1">
              <a:srgbClr val="3A6792"/>
            </a:fillRef>
            <a:effectRef idx="0">
              <a:scrgbClr r="0" g="0" b="0"/>
            </a:effectRef>
            <a:fontRef idx="none"/>
          </p:style>
          <p:txBody>
            <a:bodyPr/>
            <a:lstStyle/>
            <a:p>
              <a:endParaRPr lang="cs-CZ"/>
            </a:p>
          </p:txBody>
        </p:sp>
        <p:sp>
          <p:nvSpPr>
            <p:cNvPr id="49" name="Shape 280">
              <a:extLst>
                <a:ext uri="{FF2B5EF4-FFF2-40B4-BE49-F238E27FC236}">
                  <a16:creationId xmlns:a16="http://schemas.microsoft.com/office/drawing/2014/main" id="{998F1A0F-0C9A-4158-BFB7-F8D944E2A02C}"/>
                </a:ext>
              </a:extLst>
            </p:cNvPr>
            <p:cNvSpPr/>
            <p:nvPr/>
          </p:nvSpPr>
          <p:spPr>
            <a:xfrm>
              <a:off x="3816209" y="1664996"/>
              <a:ext cx="922300" cy="922300"/>
            </a:xfrm>
            <a:custGeom>
              <a:avLst/>
              <a:gdLst/>
              <a:ahLst/>
              <a:cxnLst/>
              <a:rect l="0" t="0" r="0" b="0"/>
              <a:pathLst>
                <a:path w="922300" h="922300">
                  <a:moveTo>
                    <a:pt x="461150" y="0"/>
                  </a:moveTo>
                  <a:cubicBezTo>
                    <a:pt x="715836" y="0"/>
                    <a:pt x="922300" y="206464"/>
                    <a:pt x="922300" y="461150"/>
                  </a:cubicBezTo>
                  <a:cubicBezTo>
                    <a:pt x="922300" y="715836"/>
                    <a:pt x="715836" y="922300"/>
                    <a:pt x="461150" y="922300"/>
                  </a:cubicBezTo>
                  <a:cubicBezTo>
                    <a:pt x="206464" y="922300"/>
                    <a:pt x="0" y="715836"/>
                    <a:pt x="0" y="461150"/>
                  </a:cubicBezTo>
                  <a:cubicBezTo>
                    <a:pt x="0" y="206464"/>
                    <a:pt x="206464" y="0"/>
                    <a:pt x="461150" y="0"/>
                  </a:cubicBezTo>
                  <a:close/>
                </a:path>
              </a:pathLst>
            </a:custGeom>
            <a:ln w="0" cap="flat">
              <a:miter lim="127000"/>
            </a:ln>
          </p:spPr>
          <p:style>
            <a:lnRef idx="0">
              <a:srgbClr val="000000">
                <a:alpha val="0"/>
              </a:srgbClr>
            </a:lnRef>
            <a:fillRef idx="1">
              <a:srgbClr val="003C6D"/>
            </a:fillRef>
            <a:effectRef idx="0">
              <a:scrgbClr r="0" g="0" b="0"/>
            </a:effectRef>
            <a:fontRef idx="none"/>
          </p:style>
          <p:txBody>
            <a:bodyPr/>
            <a:lstStyle/>
            <a:p>
              <a:endParaRPr lang="cs-CZ"/>
            </a:p>
          </p:txBody>
        </p:sp>
        <p:sp>
          <p:nvSpPr>
            <p:cNvPr id="50" name="Shape 285">
              <a:extLst>
                <a:ext uri="{FF2B5EF4-FFF2-40B4-BE49-F238E27FC236}">
                  <a16:creationId xmlns:a16="http://schemas.microsoft.com/office/drawing/2014/main" id="{76AD4705-007F-462C-AD27-28D0539A6499}"/>
                </a:ext>
              </a:extLst>
            </p:cNvPr>
            <p:cNvSpPr/>
            <p:nvPr/>
          </p:nvSpPr>
          <p:spPr>
            <a:xfrm>
              <a:off x="5740436" y="241211"/>
              <a:ext cx="1045261" cy="1045273"/>
            </a:xfrm>
            <a:custGeom>
              <a:avLst/>
              <a:gdLst/>
              <a:ahLst/>
              <a:cxnLst/>
              <a:rect l="0" t="0" r="0" b="0"/>
              <a:pathLst>
                <a:path w="1045261" h="1045273">
                  <a:moveTo>
                    <a:pt x="522631" y="0"/>
                  </a:moveTo>
                  <a:cubicBezTo>
                    <a:pt x="811276" y="0"/>
                    <a:pt x="1045261" y="233997"/>
                    <a:pt x="1045261" y="522643"/>
                  </a:cubicBezTo>
                  <a:cubicBezTo>
                    <a:pt x="1045261" y="811276"/>
                    <a:pt x="811276" y="1045273"/>
                    <a:pt x="522631" y="1045273"/>
                  </a:cubicBezTo>
                  <a:cubicBezTo>
                    <a:pt x="233985" y="1045273"/>
                    <a:pt x="0" y="811276"/>
                    <a:pt x="0" y="522643"/>
                  </a:cubicBezTo>
                  <a:cubicBezTo>
                    <a:pt x="0" y="233997"/>
                    <a:pt x="233985" y="0"/>
                    <a:pt x="522631" y="0"/>
                  </a:cubicBezTo>
                  <a:close/>
                </a:path>
              </a:pathLst>
            </a:custGeom>
            <a:ln w="0" cap="flat">
              <a:miter lim="127000"/>
            </a:ln>
          </p:spPr>
          <p:style>
            <a:lnRef idx="0">
              <a:srgbClr val="000000">
                <a:alpha val="0"/>
              </a:srgbClr>
            </a:lnRef>
            <a:fillRef idx="1">
              <a:srgbClr val="899DBD"/>
            </a:fillRef>
            <a:effectRef idx="0">
              <a:scrgbClr r="0" g="0" b="0"/>
            </a:effectRef>
            <a:fontRef idx="none"/>
          </p:style>
          <p:txBody>
            <a:bodyPr/>
            <a:lstStyle/>
            <a:p>
              <a:endParaRPr lang="cs-CZ"/>
            </a:p>
          </p:txBody>
        </p:sp>
        <p:sp>
          <p:nvSpPr>
            <p:cNvPr id="52" name="Shape 292">
              <a:extLst>
                <a:ext uri="{FF2B5EF4-FFF2-40B4-BE49-F238E27FC236}">
                  <a16:creationId xmlns:a16="http://schemas.microsoft.com/office/drawing/2014/main" id="{9FBBDB93-83F3-4F77-971F-24183E353A86}"/>
                </a:ext>
              </a:extLst>
            </p:cNvPr>
            <p:cNvSpPr/>
            <p:nvPr/>
          </p:nvSpPr>
          <p:spPr>
            <a:xfrm>
              <a:off x="5866326" y="1734180"/>
              <a:ext cx="783946" cy="783946"/>
            </a:xfrm>
            <a:custGeom>
              <a:avLst/>
              <a:gdLst/>
              <a:ahLst/>
              <a:cxnLst/>
              <a:rect l="0" t="0" r="0" b="0"/>
              <a:pathLst>
                <a:path w="783946" h="783946">
                  <a:moveTo>
                    <a:pt x="391973" y="0"/>
                  </a:moveTo>
                  <a:cubicBezTo>
                    <a:pt x="608457" y="0"/>
                    <a:pt x="783946" y="175489"/>
                    <a:pt x="783946" y="391973"/>
                  </a:cubicBezTo>
                  <a:cubicBezTo>
                    <a:pt x="783946" y="608457"/>
                    <a:pt x="608457" y="783946"/>
                    <a:pt x="391973" y="783946"/>
                  </a:cubicBezTo>
                  <a:cubicBezTo>
                    <a:pt x="175489" y="783946"/>
                    <a:pt x="0" y="608457"/>
                    <a:pt x="0" y="391973"/>
                  </a:cubicBezTo>
                  <a:cubicBezTo>
                    <a:pt x="0" y="175489"/>
                    <a:pt x="175489" y="0"/>
                    <a:pt x="391973" y="0"/>
                  </a:cubicBezTo>
                  <a:close/>
                </a:path>
              </a:pathLst>
            </a:custGeom>
            <a:ln w="0" cap="flat">
              <a:miter lim="127000"/>
            </a:ln>
          </p:spPr>
          <p:style>
            <a:lnRef idx="0">
              <a:srgbClr val="000000">
                <a:alpha val="0"/>
              </a:srgbClr>
            </a:lnRef>
            <a:fillRef idx="1">
              <a:srgbClr val="3A6792"/>
            </a:fillRef>
            <a:effectRef idx="0">
              <a:scrgbClr r="0" g="0" b="0"/>
            </a:effectRef>
            <a:fontRef idx="none"/>
          </p:style>
          <p:txBody>
            <a:bodyPr/>
            <a:lstStyle/>
            <a:p>
              <a:endParaRPr lang="cs-CZ"/>
            </a:p>
          </p:txBody>
        </p:sp>
        <p:sp>
          <p:nvSpPr>
            <p:cNvPr id="53" name="Rectangle 6094">
              <a:extLst>
                <a:ext uri="{FF2B5EF4-FFF2-40B4-BE49-F238E27FC236}">
                  <a16:creationId xmlns:a16="http://schemas.microsoft.com/office/drawing/2014/main" id="{CB28237C-459A-4B22-98AC-546F2871F910}"/>
                </a:ext>
              </a:extLst>
            </p:cNvPr>
            <p:cNvSpPr/>
            <p:nvPr/>
          </p:nvSpPr>
          <p:spPr>
            <a:xfrm>
              <a:off x="5912821" y="1981290"/>
              <a:ext cx="27806" cy="111887"/>
            </a:xfrm>
            <a:prstGeom prst="rect">
              <a:avLst/>
            </a:prstGeom>
            <a:ln>
              <a:noFill/>
            </a:ln>
          </p:spPr>
          <p:txBody>
            <a:bodyPr vert="horz" lIns="0" tIns="0" rIns="0" bIns="0" rtlCol="0">
              <a:noAutofit/>
            </a:bodyPr>
            <a:lstStyle/>
            <a:p>
              <a:pPr>
                <a:lnSpc>
                  <a:spcPct val="107000"/>
                </a:lnSpc>
                <a:spcAft>
                  <a:spcPts val="800"/>
                </a:spcAft>
              </a:pPr>
              <a:endParaRPr lang="cs-CZ" sz="1100" dirty="0">
                <a:solidFill>
                  <a:srgbClr val="000000"/>
                </a:solidFill>
                <a:latin typeface="Calibri" panose="020F0502020204030204" pitchFamily="34" charset="0"/>
                <a:ea typeface="Calibri" panose="020F0502020204030204" pitchFamily="34" charset="0"/>
              </a:endParaRPr>
            </a:p>
          </p:txBody>
        </p:sp>
        <p:sp>
          <p:nvSpPr>
            <p:cNvPr id="54" name="Shape 299">
              <a:extLst>
                <a:ext uri="{FF2B5EF4-FFF2-40B4-BE49-F238E27FC236}">
                  <a16:creationId xmlns:a16="http://schemas.microsoft.com/office/drawing/2014/main" id="{F1EA7F3E-F1F9-4CE0-A5CB-2585B5453CAD}"/>
                </a:ext>
              </a:extLst>
            </p:cNvPr>
            <p:cNvSpPr/>
            <p:nvPr/>
          </p:nvSpPr>
          <p:spPr>
            <a:xfrm>
              <a:off x="4937023" y="1796887"/>
              <a:ext cx="658520" cy="658520"/>
            </a:xfrm>
            <a:custGeom>
              <a:avLst/>
              <a:gdLst/>
              <a:ahLst/>
              <a:cxnLst/>
              <a:rect l="0" t="0" r="0" b="0"/>
              <a:pathLst>
                <a:path w="658520" h="658520">
                  <a:moveTo>
                    <a:pt x="329260" y="0"/>
                  </a:moveTo>
                  <a:cubicBezTo>
                    <a:pt x="511111" y="0"/>
                    <a:pt x="658520" y="147422"/>
                    <a:pt x="658520" y="329260"/>
                  </a:cubicBezTo>
                  <a:cubicBezTo>
                    <a:pt x="658520" y="511111"/>
                    <a:pt x="511111" y="658520"/>
                    <a:pt x="329260" y="658520"/>
                  </a:cubicBezTo>
                  <a:cubicBezTo>
                    <a:pt x="147409" y="658520"/>
                    <a:pt x="0" y="511111"/>
                    <a:pt x="0" y="329260"/>
                  </a:cubicBezTo>
                  <a:cubicBezTo>
                    <a:pt x="0" y="147422"/>
                    <a:pt x="147409" y="0"/>
                    <a:pt x="329260" y="0"/>
                  </a:cubicBezTo>
                  <a:close/>
                </a:path>
              </a:pathLst>
            </a:custGeom>
            <a:ln w="0" cap="flat">
              <a:miter lim="127000"/>
            </a:ln>
          </p:spPr>
          <p:style>
            <a:lnRef idx="0">
              <a:srgbClr val="000000">
                <a:alpha val="0"/>
              </a:srgbClr>
            </a:lnRef>
            <a:fillRef idx="1">
              <a:srgbClr val="899DBD"/>
            </a:fillRef>
            <a:effectRef idx="0">
              <a:scrgbClr r="0" g="0" b="0"/>
            </a:effectRef>
            <a:fontRef idx="none"/>
          </p:style>
          <p:txBody>
            <a:bodyPr/>
            <a:lstStyle/>
            <a:p>
              <a:endParaRPr lang="cs-CZ"/>
            </a:p>
          </p:txBody>
        </p:sp>
        <p:sp>
          <p:nvSpPr>
            <p:cNvPr id="55" name="Shape 304">
              <a:extLst>
                <a:ext uri="{FF2B5EF4-FFF2-40B4-BE49-F238E27FC236}">
                  <a16:creationId xmlns:a16="http://schemas.microsoft.com/office/drawing/2014/main" id="{76C94A90-FF3D-45DC-96C6-BC59F67576BC}"/>
                </a:ext>
              </a:extLst>
            </p:cNvPr>
            <p:cNvSpPr/>
            <p:nvPr/>
          </p:nvSpPr>
          <p:spPr>
            <a:xfrm>
              <a:off x="4624807" y="0"/>
              <a:ext cx="1286484" cy="1286485"/>
            </a:xfrm>
            <a:custGeom>
              <a:avLst/>
              <a:gdLst/>
              <a:ahLst/>
              <a:cxnLst/>
              <a:rect l="0" t="0" r="0" b="0"/>
              <a:pathLst>
                <a:path w="1286484" h="1286485">
                  <a:moveTo>
                    <a:pt x="643242" y="0"/>
                  </a:moveTo>
                  <a:cubicBezTo>
                    <a:pt x="998499" y="0"/>
                    <a:pt x="1286484" y="287985"/>
                    <a:pt x="1286484" y="643242"/>
                  </a:cubicBezTo>
                  <a:cubicBezTo>
                    <a:pt x="1286484" y="998500"/>
                    <a:pt x="998499" y="1286485"/>
                    <a:pt x="643242" y="1286485"/>
                  </a:cubicBezTo>
                  <a:cubicBezTo>
                    <a:pt x="287985" y="1286485"/>
                    <a:pt x="0" y="998500"/>
                    <a:pt x="0" y="643242"/>
                  </a:cubicBezTo>
                  <a:cubicBezTo>
                    <a:pt x="0" y="287985"/>
                    <a:pt x="287985" y="0"/>
                    <a:pt x="643242" y="0"/>
                  </a:cubicBezTo>
                  <a:close/>
                </a:path>
              </a:pathLst>
            </a:custGeom>
            <a:ln w="0" cap="flat">
              <a:miter lim="127000"/>
            </a:ln>
          </p:spPr>
          <p:style>
            <a:lnRef idx="0">
              <a:srgbClr val="000000">
                <a:alpha val="0"/>
              </a:srgbClr>
            </a:lnRef>
            <a:fillRef idx="1">
              <a:srgbClr val="003C6D"/>
            </a:fillRef>
            <a:effectRef idx="0">
              <a:scrgbClr r="0" g="0" b="0"/>
            </a:effectRef>
            <a:fontRef idx="none"/>
          </p:style>
          <p:txBody>
            <a:bodyPr/>
            <a:lstStyle/>
            <a:p>
              <a:endParaRPr lang="cs-CZ"/>
            </a:p>
          </p:txBody>
        </p:sp>
      </p:grpSp>
      <p:sp>
        <p:nvSpPr>
          <p:cNvPr id="57" name="Rectangle 400">
            <a:extLst>
              <a:ext uri="{FF2B5EF4-FFF2-40B4-BE49-F238E27FC236}">
                <a16:creationId xmlns:a16="http://schemas.microsoft.com/office/drawing/2014/main" id="{03B51F33-A635-42CA-BF5B-F3D4DDD83163}"/>
              </a:ext>
            </a:extLst>
          </p:cNvPr>
          <p:cNvSpPr/>
          <p:nvPr/>
        </p:nvSpPr>
        <p:spPr>
          <a:xfrm>
            <a:off x="417985" y="1976754"/>
            <a:ext cx="1330715" cy="286613"/>
          </a:xfrm>
          <a:prstGeom prst="rect">
            <a:avLst/>
          </a:prstGeom>
          <a:ln>
            <a:noFill/>
          </a:ln>
        </p:spPr>
        <p:txBody>
          <a:bodyPr vert="horz" lIns="0" tIns="0" rIns="0" bIns="0" rtlCol="0">
            <a:noAutofit/>
          </a:bodyPr>
          <a:lstStyle/>
          <a:p>
            <a:pPr algn="ctr">
              <a:lnSpc>
                <a:spcPct val="107000"/>
              </a:lnSpc>
              <a:spcAft>
                <a:spcPts val="800"/>
              </a:spcAft>
            </a:pPr>
            <a:r>
              <a:rPr lang="en-GB" sz="1200" b="1">
                <a:solidFill>
                  <a:srgbClr val="E6001B"/>
                </a:solidFill>
                <a:latin typeface="Arial" panose="020B0604020202020204" pitchFamily="34" charset="0"/>
                <a:ea typeface="Calibri" panose="020F0502020204030204" pitchFamily="34" charset="0"/>
                <a:cs typeface="Arial" panose="020B0604020202020204" pitchFamily="34" charset="0"/>
              </a:rPr>
              <a:t>In 2020 tourism is expected to fall by more than 50%! </a:t>
            </a:r>
          </a:p>
        </p:txBody>
      </p:sp>
      <p:sp>
        <p:nvSpPr>
          <p:cNvPr id="58" name="Rectangle 400">
            <a:extLst>
              <a:ext uri="{FF2B5EF4-FFF2-40B4-BE49-F238E27FC236}">
                <a16:creationId xmlns:a16="http://schemas.microsoft.com/office/drawing/2014/main" id="{B68EA530-2EC5-42C8-817A-B980B1152A51}"/>
              </a:ext>
            </a:extLst>
          </p:cNvPr>
          <p:cNvSpPr/>
          <p:nvPr/>
        </p:nvSpPr>
        <p:spPr>
          <a:xfrm>
            <a:off x="3091816" y="2103618"/>
            <a:ext cx="1524782" cy="286613"/>
          </a:xfrm>
          <a:prstGeom prst="rect">
            <a:avLst/>
          </a:prstGeom>
          <a:ln>
            <a:noFill/>
          </a:ln>
        </p:spPr>
        <p:txBody>
          <a:bodyPr vert="horz" lIns="0" tIns="0" rIns="0" bIns="0" rtlCol="0">
            <a:noAutofit/>
          </a:bodyPr>
          <a:lstStyle/>
          <a:p>
            <a:pPr algn="ctr">
              <a:lnSpc>
                <a:spcPct val="107000"/>
              </a:lnSpc>
              <a:spcAft>
                <a:spcPts val="800"/>
              </a:spcAft>
            </a:pPr>
            <a:r>
              <a:rPr lang="en-GB" sz="1200" b="1">
                <a:solidFill>
                  <a:srgbClr val="E6001B"/>
                </a:solidFill>
                <a:latin typeface="Arial" panose="020B0604020202020204" pitchFamily="34" charset="0"/>
                <a:ea typeface="Calibri" panose="020F0502020204030204" pitchFamily="34" charset="0"/>
                <a:cs typeface="Arial" panose="020B0604020202020204" pitchFamily="34" charset="0"/>
              </a:rPr>
              <a:t>Up to 200 thousand people without work in related industries. </a:t>
            </a:r>
          </a:p>
        </p:txBody>
      </p:sp>
      <p:sp>
        <p:nvSpPr>
          <p:cNvPr id="60" name="Rectangle 400">
            <a:extLst>
              <a:ext uri="{FF2B5EF4-FFF2-40B4-BE49-F238E27FC236}">
                <a16:creationId xmlns:a16="http://schemas.microsoft.com/office/drawing/2014/main" id="{C0C22C2D-DCA8-49A6-9E1F-E7F021F04996}"/>
              </a:ext>
            </a:extLst>
          </p:cNvPr>
          <p:cNvSpPr/>
          <p:nvPr/>
        </p:nvSpPr>
        <p:spPr>
          <a:xfrm>
            <a:off x="1842790" y="1324368"/>
            <a:ext cx="1330715" cy="286613"/>
          </a:xfrm>
          <a:prstGeom prst="rect">
            <a:avLst/>
          </a:prstGeom>
          <a:ln>
            <a:noFill/>
          </a:ln>
        </p:spPr>
        <p:txBody>
          <a:bodyPr vert="horz" lIns="0" tIns="0" rIns="0" bIns="0" rtlCol="0">
            <a:noAutofit/>
          </a:bodyPr>
          <a:lstStyle/>
          <a:p>
            <a:pPr algn="ctr">
              <a:lnSpc>
                <a:spcPct val="107000"/>
              </a:lnSpc>
              <a:spcAft>
                <a:spcPts val="800"/>
              </a:spcAft>
            </a:pPr>
            <a:r>
              <a:rPr lang="en-GB" b="1" dirty="0">
                <a:solidFill>
                  <a:srgbClr val="FFFFFF"/>
                </a:solidFill>
                <a:latin typeface="Arial" panose="020B0604020202020204" pitchFamily="34" charset="0"/>
                <a:ea typeface="Calibri" panose="020F0502020204030204" pitchFamily="34" charset="0"/>
                <a:cs typeface="Arial" panose="020B0604020202020204" pitchFamily="34" charset="0"/>
              </a:rPr>
              <a:t>Consumption</a:t>
            </a:r>
            <a:r>
              <a:rPr lang="en-GB" sz="1200" b="1" dirty="0">
                <a:solidFill>
                  <a:srgbClr val="FFFFFF"/>
                </a:solidFill>
                <a:latin typeface="Arial" panose="020B0604020202020204" pitchFamily="34" charset="0"/>
                <a:ea typeface="Calibri" panose="020F0502020204030204" pitchFamily="34" charset="0"/>
                <a:cs typeface="Arial" panose="020B0604020202020204" pitchFamily="34" charset="0"/>
              </a:rPr>
              <a:t> in </a:t>
            </a:r>
            <a:r>
              <a:rPr lang="en-GB" sz="2400" b="1" dirty="0">
                <a:solidFill>
                  <a:srgbClr val="FFFFFF"/>
                </a:solidFill>
                <a:latin typeface="Arial" panose="020B0604020202020204" pitchFamily="34" charset="0"/>
                <a:ea typeface="Calibri" panose="020F0502020204030204" pitchFamily="34" charset="0"/>
                <a:cs typeface="Arial" panose="020B0604020202020204" pitchFamily="34" charset="0"/>
              </a:rPr>
              <a:t>2019</a:t>
            </a:r>
            <a:b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GB" sz="1200" b="1" dirty="0">
                <a:solidFill>
                  <a:srgbClr val="FFFFFF"/>
                </a:solidFill>
                <a:latin typeface="Arial" panose="020B0604020202020204" pitchFamily="34" charset="0"/>
                <a:ea typeface="Calibri" panose="020F0502020204030204" pitchFamily="34" charset="0"/>
                <a:cs typeface="Arial" panose="020B0604020202020204" pitchFamily="34" charset="0"/>
              </a:rPr>
              <a:t>300 billion CZK</a:t>
            </a:r>
          </a:p>
        </p:txBody>
      </p:sp>
      <p:sp>
        <p:nvSpPr>
          <p:cNvPr id="61" name="Rectangle 400">
            <a:extLst>
              <a:ext uri="{FF2B5EF4-FFF2-40B4-BE49-F238E27FC236}">
                <a16:creationId xmlns:a16="http://schemas.microsoft.com/office/drawing/2014/main" id="{FD323C09-A400-48B9-8D45-A3B7EEA4A5A2}"/>
              </a:ext>
            </a:extLst>
          </p:cNvPr>
          <p:cNvSpPr/>
          <p:nvPr/>
        </p:nvSpPr>
        <p:spPr>
          <a:xfrm>
            <a:off x="1875551" y="2846602"/>
            <a:ext cx="1330715" cy="286613"/>
          </a:xfrm>
          <a:prstGeom prst="rect">
            <a:avLst/>
          </a:prstGeom>
          <a:ln>
            <a:noFill/>
          </a:ln>
        </p:spPr>
        <p:txBody>
          <a:bodyPr vert="horz" lIns="0" tIns="0" rIns="0" bIns="0" rtlCol="0">
            <a:noAutofit/>
          </a:bodyPr>
          <a:lstStyle/>
          <a:p>
            <a:pPr algn="ctr">
              <a:lnSpc>
                <a:spcPct val="107000"/>
              </a:lnSpc>
              <a:spcAft>
                <a:spcPts val="800"/>
              </a:spcAft>
            </a:pPr>
            <a:r>
              <a:rPr lang="en-GB" sz="1200" b="1" dirty="0">
                <a:solidFill>
                  <a:srgbClr val="FFFFFF"/>
                </a:solidFill>
                <a:latin typeface="Arial" panose="020B0604020202020204" pitchFamily="34" charset="0"/>
                <a:ea typeface="Calibri" panose="020F0502020204030204" pitchFamily="34" charset="0"/>
                <a:cs typeface="Arial" panose="020B0604020202020204" pitchFamily="34" charset="0"/>
              </a:rPr>
              <a:t>Prediction for </a:t>
            </a:r>
            <a:r>
              <a:rPr lang="en-GB" sz="2400" b="1" dirty="0">
                <a:solidFill>
                  <a:srgbClr val="FFFFFF"/>
                </a:solidFill>
                <a:latin typeface="Arial" panose="020B0604020202020204" pitchFamily="34" charset="0"/>
                <a:ea typeface="Calibri" panose="020F0502020204030204" pitchFamily="34" charset="0"/>
                <a:cs typeface="Arial" panose="020B0604020202020204" pitchFamily="34" charset="0"/>
              </a:rPr>
              <a:t>2020</a:t>
            </a:r>
            <a:b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GB" sz="1200" b="1" dirty="0">
                <a:solidFill>
                  <a:srgbClr val="FFFFFF"/>
                </a:solidFill>
                <a:latin typeface="Arial" panose="020B0604020202020204" pitchFamily="34" charset="0"/>
                <a:ea typeface="Calibri" panose="020F0502020204030204" pitchFamily="34" charset="0"/>
                <a:cs typeface="Arial" panose="020B0604020202020204" pitchFamily="34" charset="0"/>
              </a:rPr>
              <a:t>139 billion CZK</a:t>
            </a:r>
          </a:p>
        </p:txBody>
      </p:sp>
      <p:sp>
        <p:nvSpPr>
          <p:cNvPr id="63" name="Rectangle 400">
            <a:extLst>
              <a:ext uri="{FF2B5EF4-FFF2-40B4-BE49-F238E27FC236}">
                <a16:creationId xmlns:a16="http://schemas.microsoft.com/office/drawing/2014/main" id="{055BD1F4-A019-4B22-9E36-15A442D69878}"/>
              </a:ext>
            </a:extLst>
          </p:cNvPr>
          <p:cNvSpPr/>
          <p:nvPr/>
        </p:nvSpPr>
        <p:spPr>
          <a:xfrm>
            <a:off x="5948335" y="1346160"/>
            <a:ext cx="1463787" cy="472060"/>
          </a:xfrm>
          <a:prstGeom prst="rect">
            <a:avLst/>
          </a:prstGeom>
          <a:ln>
            <a:noFill/>
          </a:ln>
        </p:spPr>
        <p:txBody>
          <a:bodyPr vert="horz" lIns="0" tIns="0" rIns="0" bIns="0" rtlCol="0">
            <a:noAutofit/>
          </a:bodyPr>
          <a:lstStyle/>
          <a:p>
            <a:pPr algn="ctr">
              <a:lnSpc>
                <a:spcPct val="107000"/>
              </a:lnSpc>
              <a:spcAft>
                <a:spcPts val="800"/>
              </a:spcAft>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tourists from abroad</a:t>
            </a:r>
            <a:r>
              <a:rPr lang="en-GB" b="1" dirty="0">
                <a:solidFill>
                  <a:srgbClr val="FFFFFF"/>
                </a:solidFill>
                <a:latin typeface="Arial" panose="020B0604020202020204" pitchFamily="34" charset="0"/>
                <a:ea typeface="Calibri" panose="020F0502020204030204" pitchFamily="34" charset="0"/>
                <a:cs typeface="Arial" panose="020B0604020202020204" pitchFamily="34" charset="0"/>
              </a:rPr>
              <a:t> 124</a:t>
            </a: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 billion CZK</a:t>
            </a:r>
          </a:p>
        </p:txBody>
      </p:sp>
      <p:sp>
        <p:nvSpPr>
          <p:cNvPr id="64" name="Rectangle 400">
            <a:extLst>
              <a:ext uri="{FF2B5EF4-FFF2-40B4-BE49-F238E27FC236}">
                <a16:creationId xmlns:a16="http://schemas.microsoft.com/office/drawing/2014/main" id="{A37D2A0E-2297-476D-9D55-5B76BE5B24D8}"/>
              </a:ext>
            </a:extLst>
          </p:cNvPr>
          <p:cNvSpPr/>
          <p:nvPr/>
        </p:nvSpPr>
        <p:spPr>
          <a:xfrm>
            <a:off x="5570638" y="2544199"/>
            <a:ext cx="590103" cy="202955"/>
          </a:xfrm>
          <a:prstGeom prst="rect">
            <a:avLst/>
          </a:prstGeom>
          <a:ln>
            <a:noFill/>
          </a:ln>
        </p:spPr>
        <p:txBody>
          <a:bodyPr vert="horz" lIns="0" tIns="0" rIns="0" bIns="0" rtlCol="0">
            <a:noAutofit/>
          </a:bodyPr>
          <a:lstStyle/>
          <a:p>
            <a:pPr algn="ctr">
              <a:lnSpc>
                <a:spcPct val="107000"/>
              </a:lnSpc>
              <a:spcAft>
                <a:spcPts val="800"/>
              </a:spcAft>
            </a:pPr>
            <a:r>
              <a:rPr lang="en-GB" sz="1200" b="1">
                <a:solidFill>
                  <a:srgbClr val="E6001E"/>
                </a:solidFill>
                <a:latin typeface="Arial" panose="020B0604020202020204" pitchFamily="34" charset="0"/>
                <a:ea typeface="Calibri" panose="020F0502020204030204" pitchFamily="34" charset="0"/>
                <a:cs typeface="Arial" panose="020B0604020202020204" pitchFamily="34" charset="0"/>
              </a:rPr>
              <a:t>-23 %</a:t>
            </a:r>
          </a:p>
        </p:txBody>
      </p:sp>
      <p:sp>
        <p:nvSpPr>
          <p:cNvPr id="69" name="Rectangle 400">
            <a:extLst>
              <a:ext uri="{FF2B5EF4-FFF2-40B4-BE49-F238E27FC236}">
                <a16:creationId xmlns:a16="http://schemas.microsoft.com/office/drawing/2014/main" id="{CAD358F3-D1F7-43D1-8DF8-FD9DD118FCBD}"/>
              </a:ext>
            </a:extLst>
          </p:cNvPr>
          <p:cNvSpPr/>
          <p:nvPr/>
        </p:nvSpPr>
        <p:spPr>
          <a:xfrm>
            <a:off x="6747509" y="2558490"/>
            <a:ext cx="590103" cy="202955"/>
          </a:xfrm>
          <a:prstGeom prst="rect">
            <a:avLst/>
          </a:prstGeom>
          <a:ln>
            <a:noFill/>
          </a:ln>
        </p:spPr>
        <p:txBody>
          <a:bodyPr vert="horz" lIns="0" tIns="0" rIns="0" bIns="0" rtlCol="0">
            <a:noAutofit/>
          </a:bodyPr>
          <a:lstStyle/>
          <a:p>
            <a:pPr algn="ctr">
              <a:lnSpc>
                <a:spcPct val="107000"/>
              </a:lnSpc>
              <a:spcAft>
                <a:spcPts val="800"/>
              </a:spcAft>
            </a:pPr>
            <a:r>
              <a:rPr lang="en-GB" sz="1200" b="1">
                <a:solidFill>
                  <a:srgbClr val="E6001E"/>
                </a:solidFill>
                <a:latin typeface="Arial" panose="020B0604020202020204" pitchFamily="34" charset="0"/>
                <a:ea typeface="Calibri" panose="020F0502020204030204" pitchFamily="34" charset="0"/>
                <a:cs typeface="Arial" panose="020B0604020202020204" pitchFamily="34" charset="0"/>
              </a:rPr>
              <a:t>-74 %</a:t>
            </a:r>
          </a:p>
        </p:txBody>
      </p:sp>
      <p:sp>
        <p:nvSpPr>
          <p:cNvPr id="71" name="Rectangle 400">
            <a:extLst>
              <a:ext uri="{FF2B5EF4-FFF2-40B4-BE49-F238E27FC236}">
                <a16:creationId xmlns:a16="http://schemas.microsoft.com/office/drawing/2014/main" id="{9982D25A-91E7-419C-A05C-1921ECEE1DC6}"/>
              </a:ext>
            </a:extLst>
          </p:cNvPr>
          <p:cNvSpPr/>
          <p:nvPr/>
        </p:nvSpPr>
        <p:spPr>
          <a:xfrm>
            <a:off x="7958324" y="2571751"/>
            <a:ext cx="590103" cy="202955"/>
          </a:xfrm>
          <a:prstGeom prst="rect">
            <a:avLst/>
          </a:prstGeom>
          <a:ln>
            <a:noFill/>
          </a:ln>
        </p:spPr>
        <p:txBody>
          <a:bodyPr vert="horz" lIns="0" tIns="0" rIns="0" bIns="0" rtlCol="0">
            <a:noAutofit/>
          </a:bodyPr>
          <a:lstStyle/>
          <a:p>
            <a:pPr algn="ctr">
              <a:lnSpc>
                <a:spcPct val="107000"/>
              </a:lnSpc>
              <a:spcAft>
                <a:spcPts val="800"/>
              </a:spcAft>
            </a:pPr>
            <a:r>
              <a:rPr lang="en-GB" sz="1200" b="1">
                <a:solidFill>
                  <a:srgbClr val="E6001E"/>
                </a:solidFill>
                <a:latin typeface="Arial" panose="020B0604020202020204" pitchFamily="34" charset="0"/>
                <a:ea typeface="Calibri" panose="020F0502020204030204" pitchFamily="34" charset="0"/>
                <a:cs typeface="Arial" panose="020B0604020202020204" pitchFamily="34" charset="0"/>
              </a:rPr>
              <a:t>-56 %</a:t>
            </a:r>
          </a:p>
        </p:txBody>
      </p:sp>
      <p:sp>
        <p:nvSpPr>
          <p:cNvPr id="72" name="Rectangle 400">
            <a:extLst>
              <a:ext uri="{FF2B5EF4-FFF2-40B4-BE49-F238E27FC236}">
                <a16:creationId xmlns:a16="http://schemas.microsoft.com/office/drawing/2014/main" id="{678E4A36-F9C2-4B48-922D-4BB932EAC820}"/>
              </a:ext>
            </a:extLst>
          </p:cNvPr>
          <p:cNvSpPr/>
          <p:nvPr/>
        </p:nvSpPr>
        <p:spPr>
          <a:xfrm>
            <a:off x="4885914" y="1584917"/>
            <a:ext cx="1220934" cy="407601"/>
          </a:xfrm>
          <a:prstGeom prst="rect">
            <a:avLst/>
          </a:prstGeom>
          <a:ln>
            <a:noFill/>
          </a:ln>
        </p:spPr>
        <p:txBody>
          <a:bodyPr vert="horz" lIns="0" tIns="0" rIns="0" bIns="0" rtlCol="0">
            <a:noAutofit/>
          </a:bodyPr>
          <a:lstStyle/>
          <a:p>
            <a:pPr algn="ctr">
              <a:lnSpc>
                <a:spcPct val="107000"/>
              </a:lnSpc>
              <a:spcAft>
                <a:spcPts val="800"/>
              </a:spcAft>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tourist domestic</a:t>
            </a:r>
            <a:b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GB" b="1" dirty="0">
                <a:solidFill>
                  <a:srgbClr val="FFFFFF"/>
                </a:solidFill>
                <a:latin typeface="Arial" panose="020B0604020202020204" pitchFamily="34" charset="0"/>
                <a:ea typeface="Calibri" panose="020F0502020204030204" pitchFamily="34" charset="0"/>
                <a:cs typeface="Arial" panose="020B0604020202020204" pitchFamily="34" charset="0"/>
              </a:rPr>
              <a:t>90</a:t>
            </a: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 billing CZK</a:t>
            </a:r>
          </a:p>
        </p:txBody>
      </p:sp>
      <p:sp>
        <p:nvSpPr>
          <p:cNvPr id="73" name="Rectangle 400">
            <a:extLst>
              <a:ext uri="{FF2B5EF4-FFF2-40B4-BE49-F238E27FC236}">
                <a16:creationId xmlns:a16="http://schemas.microsoft.com/office/drawing/2014/main" id="{5045A888-5531-4C2D-82BB-6DD1D575FEAA}"/>
              </a:ext>
            </a:extLst>
          </p:cNvPr>
          <p:cNvSpPr/>
          <p:nvPr/>
        </p:nvSpPr>
        <p:spPr>
          <a:xfrm>
            <a:off x="7338204" y="1530214"/>
            <a:ext cx="1169172" cy="296045"/>
          </a:xfrm>
          <a:prstGeom prst="rect">
            <a:avLst/>
          </a:prstGeom>
          <a:ln>
            <a:noFill/>
          </a:ln>
        </p:spPr>
        <p:txBody>
          <a:bodyPr vert="horz" lIns="0" tIns="0" rIns="0" bIns="0" rtlCol="0">
            <a:noAutofit/>
          </a:bodyPr>
          <a:lstStyle/>
          <a:p>
            <a:pPr algn="ctr">
              <a:lnSpc>
                <a:spcPct val="90000"/>
              </a:lnSpc>
              <a:spcAft>
                <a:spcPts val="800"/>
              </a:spcAft>
            </a:pP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other tourism </a:t>
            </a:r>
            <a:r>
              <a:rPr lang="en-GB" sz="800" b="1" dirty="0">
                <a:solidFill>
                  <a:srgbClr val="FFFFFF"/>
                </a:solidFill>
                <a:latin typeface="Arial" panose="020B0604020202020204" pitchFamily="34" charset="0"/>
                <a:ea typeface="Calibri" panose="020F0502020204030204" pitchFamily="34" charset="0"/>
                <a:cs typeface="Arial" panose="020B0604020202020204" pitchFamily="34" charset="0"/>
              </a:rPr>
              <a:t>(business trips, day trips, transit)</a:t>
            </a:r>
            <a:b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GB" b="1" dirty="0">
                <a:solidFill>
                  <a:srgbClr val="FFFFFF"/>
                </a:solidFill>
                <a:latin typeface="Arial" panose="020B0604020202020204" pitchFamily="34" charset="0"/>
                <a:ea typeface="Calibri" panose="020F0502020204030204" pitchFamily="34" charset="0"/>
                <a:cs typeface="Arial" panose="020B0604020202020204" pitchFamily="34" charset="0"/>
              </a:rPr>
              <a:t>86 </a:t>
            </a: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billion CZK</a:t>
            </a:r>
          </a:p>
        </p:txBody>
      </p:sp>
      <p:sp>
        <p:nvSpPr>
          <p:cNvPr id="74" name="Rectangle 400">
            <a:extLst>
              <a:ext uri="{FF2B5EF4-FFF2-40B4-BE49-F238E27FC236}">
                <a16:creationId xmlns:a16="http://schemas.microsoft.com/office/drawing/2014/main" id="{7F68C60F-D10E-4081-A206-4DC073603F37}"/>
              </a:ext>
            </a:extLst>
          </p:cNvPr>
          <p:cNvSpPr/>
          <p:nvPr/>
        </p:nvSpPr>
        <p:spPr>
          <a:xfrm>
            <a:off x="5077875" y="3172205"/>
            <a:ext cx="935539" cy="557553"/>
          </a:xfrm>
          <a:prstGeom prst="rect">
            <a:avLst/>
          </a:prstGeom>
          <a:ln>
            <a:noFill/>
          </a:ln>
        </p:spPr>
        <p:txBody>
          <a:bodyPr vert="horz" lIns="0" tIns="0" rIns="0" bIns="0" rtlCol="0">
            <a:noAutofit/>
          </a:bodyPr>
          <a:lstStyle/>
          <a:p>
            <a:pPr algn="ctr">
              <a:lnSpc>
                <a:spcPct val="107000"/>
              </a:lnSpc>
              <a:spcAft>
                <a:spcPts val="800"/>
              </a:spcAft>
            </a:pPr>
            <a:r>
              <a:rPr lang="en-GB" sz="1100" b="1" dirty="0">
                <a:solidFill>
                  <a:srgbClr val="FFFFFF"/>
                </a:solidFill>
                <a:latin typeface="Arial" panose="020B0604020202020204" pitchFamily="34" charset="0"/>
                <a:ea typeface="Calibri" panose="020F0502020204030204" pitchFamily="34" charset="0"/>
              </a:rPr>
              <a:t>tourist domestic</a:t>
            </a:r>
            <a:br>
              <a:rPr lang="en-GB" sz="1100" b="1" dirty="0">
                <a:solidFill>
                  <a:srgbClr val="FFFFFF"/>
                </a:solidFill>
                <a:latin typeface="Arial" panose="020B0604020202020204" pitchFamily="34" charset="0"/>
                <a:ea typeface="Calibri" panose="020F0502020204030204" pitchFamily="34" charset="0"/>
              </a:rPr>
            </a:br>
            <a:r>
              <a:rPr lang="en-GB" b="1" dirty="0">
                <a:solidFill>
                  <a:srgbClr val="FFFFFF"/>
                </a:solidFill>
                <a:latin typeface="Arial" panose="020B0604020202020204" pitchFamily="34" charset="0"/>
                <a:ea typeface="Calibri" panose="020F0502020204030204" pitchFamily="34" charset="0"/>
              </a:rPr>
              <a:t>69</a:t>
            </a:r>
            <a:r>
              <a:rPr lang="en-GB" sz="1100" b="1" dirty="0">
                <a:solidFill>
                  <a:srgbClr val="FFFFFF"/>
                </a:solidFill>
                <a:latin typeface="Arial" panose="020B0604020202020204" pitchFamily="34" charset="0"/>
                <a:ea typeface="Calibri" panose="020F0502020204030204" pitchFamily="34" charset="0"/>
              </a:rPr>
              <a:t> billion CZK</a:t>
            </a:r>
          </a:p>
        </p:txBody>
      </p:sp>
      <p:sp>
        <p:nvSpPr>
          <p:cNvPr id="75" name="Rectangle 400">
            <a:extLst>
              <a:ext uri="{FF2B5EF4-FFF2-40B4-BE49-F238E27FC236}">
                <a16:creationId xmlns:a16="http://schemas.microsoft.com/office/drawing/2014/main" id="{57279C81-2E39-4A85-8B0A-EA3E0DFCE208}"/>
              </a:ext>
            </a:extLst>
          </p:cNvPr>
          <p:cNvSpPr/>
          <p:nvPr/>
        </p:nvSpPr>
        <p:spPr>
          <a:xfrm>
            <a:off x="6349421" y="3240040"/>
            <a:ext cx="710239" cy="879737"/>
          </a:xfrm>
          <a:prstGeom prst="rect">
            <a:avLst/>
          </a:prstGeom>
          <a:ln>
            <a:noFill/>
          </a:ln>
        </p:spPr>
        <p:txBody>
          <a:bodyPr vert="horz" lIns="0" tIns="0" rIns="0" bIns="0" rtlCol="0">
            <a:noAutofit/>
          </a:bodyPr>
          <a:lstStyle/>
          <a:p>
            <a:pPr algn="ctr">
              <a:lnSpc>
                <a:spcPct val="80000"/>
              </a:lnSpc>
            </a:pPr>
            <a:r>
              <a:rPr lang="en-GB" sz="1000" b="1" dirty="0">
                <a:solidFill>
                  <a:srgbClr val="FFFFFF"/>
                </a:solidFill>
                <a:latin typeface="Arial" panose="020B0604020202020204" pitchFamily="34" charset="0"/>
                <a:ea typeface="Calibri" panose="020F0502020204030204" pitchFamily="34" charset="0"/>
                <a:cs typeface="Arial" panose="020B0604020202020204" pitchFamily="34" charset="0"/>
              </a:rPr>
              <a:t>tourists from abroad</a:t>
            </a:r>
            <a:b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32 </a:t>
            </a:r>
            <a:r>
              <a:rPr lang="en-GB" sz="1000" b="1" dirty="0">
                <a:solidFill>
                  <a:srgbClr val="FFFFFF"/>
                </a:solidFill>
                <a:latin typeface="Arial" panose="020B0604020202020204" pitchFamily="34" charset="0"/>
                <a:ea typeface="Calibri" panose="020F0502020204030204" pitchFamily="34" charset="0"/>
                <a:cs typeface="Arial" panose="020B0604020202020204" pitchFamily="34" charset="0"/>
              </a:rPr>
              <a:t>billion CZK</a:t>
            </a:r>
          </a:p>
        </p:txBody>
      </p:sp>
      <p:sp>
        <p:nvSpPr>
          <p:cNvPr id="76" name="Rectangle 400">
            <a:extLst>
              <a:ext uri="{FF2B5EF4-FFF2-40B4-BE49-F238E27FC236}">
                <a16:creationId xmlns:a16="http://schemas.microsoft.com/office/drawing/2014/main" id="{49DB27C4-005F-4DE6-84A5-B544F8B3ED30}"/>
              </a:ext>
            </a:extLst>
          </p:cNvPr>
          <p:cNvSpPr/>
          <p:nvPr/>
        </p:nvSpPr>
        <p:spPr>
          <a:xfrm rot="10800000" flipV="1">
            <a:off x="7403917" y="3309601"/>
            <a:ext cx="1073782" cy="50656"/>
          </a:xfrm>
          <a:prstGeom prst="rect">
            <a:avLst/>
          </a:prstGeom>
          <a:ln>
            <a:noFill/>
          </a:ln>
        </p:spPr>
        <p:txBody>
          <a:bodyPr vert="horz" lIns="0" tIns="0" rIns="0" bIns="0" rtlCol="0">
            <a:noAutofit/>
          </a:bodyPr>
          <a:lstStyle/>
          <a:p>
            <a:pPr algn="ctr">
              <a:lnSpc>
                <a:spcPct val="90000"/>
              </a:lnSpc>
              <a:spcAft>
                <a:spcPts val="800"/>
              </a:spcAft>
            </a:pPr>
            <a:r>
              <a:rPr lang="en-GB" sz="1000" b="1" dirty="0">
                <a:solidFill>
                  <a:srgbClr val="FFFFFF"/>
                </a:solidFill>
                <a:latin typeface="Arial" panose="020B0604020202020204" pitchFamily="34" charset="0"/>
                <a:ea typeface="Calibri" panose="020F0502020204030204" pitchFamily="34" charset="0"/>
                <a:cs typeface="Arial" panose="020B0604020202020204" pitchFamily="34" charset="0"/>
              </a:rPr>
              <a:t>other tourism </a:t>
            </a:r>
            <a:r>
              <a:rPr lang="en-GB" sz="800" b="1" dirty="0">
                <a:solidFill>
                  <a:srgbClr val="FFFFFF"/>
                </a:solidFill>
                <a:latin typeface="Arial" panose="020B0604020202020204" pitchFamily="34" charset="0"/>
                <a:ea typeface="Calibri" panose="020F0502020204030204" pitchFamily="34" charset="0"/>
                <a:cs typeface="Arial" panose="020B0604020202020204" pitchFamily="34" charset="0"/>
              </a:rPr>
              <a:t>(business trips, day trips, transit)</a:t>
            </a:r>
            <a:b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GB" sz="1100" b="1" dirty="0">
                <a:solidFill>
                  <a:srgbClr val="FFFFFF"/>
                </a:solidFill>
                <a:latin typeface="Arial" panose="020B0604020202020204" pitchFamily="34" charset="0"/>
                <a:ea typeface="Calibri" panose="020F0502020204030204" pitchFamily="34" charset="0"/>
                <a:cs typeface="Arial" panose="020B0604020202020204" pitchFamily="34" charset="0"/>
              </a:rPr>
              <a:t>38 </a:t>
            </a:r>
            <a:r>
              <a:rPr lang="en-GB" sz="1000" b="1" dirty="0">
                <a:solidFill>
                  <a:srgbClr val="FFFFFF"/>
                </a:solidFill>
                <a:latin typeface="Arial" panose="020B0604020202020204" pitchFamily="34" charset="0"/>
                <a:ea typeface="Calibri" panose="020F0502020204030204" pitchFamily="34" charset="0"/>
                <a:cs typeface="Arial" panose="020B0604020202020204" pitchFamily="34" charset="0"/>
              </a:rPr>
              <a:t>billion CZK</a:t>
            </a:r>
          </a:p>
        </p:txBody>
      </p:sp>
      <p:pic>
        <p:nvPicPr>
          <p:cNvPr id="77" name="Grafický objekt 76">
            <a:extLst>
              <a:ext uri="{FF2B5EF4-FFF2-40B4-BE49-F238E27FC236}">
                <a16:creationId xmlns:a16="http://schemas.microsoft.com/office/drawing/2014/main" id="{62A0834A-7256-4DFE-B70F-C59CF5C65F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468" y="1464571"/>
            <a:ext cx="170526" cy="409263"/>
          </a:xfrm>
          <a:prstGeom prst="rect">
            <a:avLst/>
          </a:prstGeom>
        </p:spPr>
      </p:pic>
      <p:pic>
        <p:nvPicPr>
          <p:cNvPr id="78" name="Grafický objekt 77">
            <a:extLst>
              <a:ext uri="{FF2B5EF4-FFF2-40B4-BE49-F238E27FC236}">
                <a16:creationId xmlns:a16="http://schemas.microsoft.com/office/drawing/2014/main" id="{C04B0872-C9EF-40BC-AEFF-C5E42FCC3E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5497" y="1758117"/>
            <a:ext cx="641949" cy="224682"/>
          </a:xfrm>
          <a:prstGeom prst="rect">
            <a:avLst/>
          </a:prstGeom>
        </p:spPr>
      </p:pic>
      <p:pic>
        <p:nvPicPr>
          <p:cNvPr id="79" name="Grafický objekt 78">
            <a:extLst>
              <a:ext uri="{FF2B5EF4-FFF2-40B4-BE49-F238E27FC236}">
                <a16:creationId xmlns:a16="http://schemas.microsoft.com/office/drawing/2014/main" id="{EF67EECC-BBD3-4E1B-9D54-32B27A0724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0746" y="2486634"/>
            <a:ext cx="149089" cy="357814"/>
          </a:xfrm>
          <a:prstGeom prst="rect">
            <a:avLst/>
          </a:prstGeom>
        </p:spPr>
      </p:pic>
      <p:pic>
        <p:nvPicPr>
          <p:cNvPr id="80" name="Grafický objekt 79">
            <a:extLst>
              <a:ext uri="{FF2B5EF4-FFF2-40B4-BE49-F238E27FC236}">
                <a16:creationId xmlns:a16="http://schemas.microsoft.com/office/drawing/2014/main" id="{9A3F8768-D87E-4CBC-9AF4-0574A9AECE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5840" y="2477372"/>
            <a:ext cx="149089" cy="357814"/>
          </a:xfrm>
          <a:prstGeom prst="rect">
            <a:avLst/>
          </a:prstGeom>
        </p:spPr>
      </p:pic>
      <p:pic>
        <p:nvPicPr>
          <p:cNvPr id="81" name="Grafický objekt 80">
            <a:extLst>
              <a:ext uri="{FF2B5EF4-FFF2-40B4-BE49-F238E27FC236}">
                <a16:creationId xmlns:a16="http://schemas.microsoft.com/office/drawing/2014/main" id="{B4584286-AD97-4D90-ACCF-620C43A5BD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4857" y="2473077"/>
            <a:ext cx="149089" cy="357814"/>
          </a:xfrm>
          <a:prstGeom prst="rect">
            <a:avLst/>
          </a:prstGeom>
        </p:spPr>
      </p:pic>
      <p:sp>
        <p:nvSpPr>
          <p:cNvPr id="34" name="Nadpis 1">
            <a:extLst>
              <a:ext uri="{FF2B5EF4-FFF2-40B4-BE49-F238E27FC236}">
                <a16:creationId xmlns:a16="http://schemas.microsoft.com/office/drawing/2014/main" id="{59B7C375-A095-41DB-812C-F8D0D29F2457}"/>
              </a:ext>
            </a:extLst>
          </p:cNvPr>
          <p:cNvSpPr txBox="1">
            <a:spLocks/>
          </p:cNvSpPr>
          <p:nvPr/>
        </p:nvSpPr>
        <p:spPr>
          <a:xfrm>
            <a:off x="2790606" y="4528453"/>
            <a:ext cx="5536184" cy="493981"/>
          </a:xfrm>
          <a:prstGeom prst="rect">
            <a:avLst/>
          </a:prstGeom>
        </p:spPr>
        <p:txBody>
          <a:bodyPr vert="horz" lIns="91440" tIns="45720" rIns="91440" bIns="45720" rtlCol="0" anchor="ctr">
            <a:noAutofit/>
          </a:bodyPr>
          <a:lstStyle>
            <a:lvl1pPr algn="l" defTabSz="914377"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r"/>
            <a:r>
              <a:rPr lang="en-GB" sz="1100" b="0"/>
              <a:t>Source: Economic Impact</a:t>
            </a:r>
          </a:p>
        </p:txBody>
      </p:sp>
    </p:spTree>
    <p:extLst>
      <p:ext uri="{BB962C8B-B14F-4D97-AF65-F5344CB8AC3E}">
        <p14:creationId xmlns:p14="http://schemas.microsoft.com/office/powerpoint/2010/main" val="270450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26705-2B09-40D9-BAA3-3E4901F14A75}"/>
              </a:ext>
            </a:extLst>
          </p:cNvPr>
          <p:cNvSpPr>
            <a:spLocks noGrp="1"/>
          </p:cNvSpPr>
          <p:nvPr>
            <p:ph type="title"/>
          </p:nvPr>
        </p:nvSpPr>
        <p:spPr/>
        <p:txBody>
          <a:bodyPr/>
          <a:lstStyle/>
          <a:p>
            <a:r>
              <a:rPr lang="en-GB"/>
              <a:t>Management summary – defining the main problems and challenges</a:t>
            </a:r>
          </a:p>
        </p:txBody>
      </p:sp>
      <p:sp>
        <p:nvSpPr>
          <p:cNvPr id="3" name="Zástupný obsah 2">
            <a:extLst>
              <a:ext uri="{FF2B5EF4-FFF2-40B4-BE49-F238E27FC236}">
                <a16:creationId xmlns:a16="http://schemas.microsoft.com/office/drawing/2014/main" id="{B1556CCB-E285-4705-9CC4-D43D52BE000E}"/>
              </a:ext>
            </a:extLst>
          </p:cNvPr>
          <p:cNvSpPr>
            <a:spLocks noGrp="1"/>
          </p:cNvSpPr>
          <p:nvPr>
            <p:ph idx="1"/>
          </p:nvPr>
        </p:nvSpPr>
        <p:spPr/>
        <p:txBody>
          <a:bodyPr/>
          <a:lstStyle/>
          <a:p>
            <a:pPr marL="285750" indent="-285750">
              <a:buFont typeface="Arial" panose="020B0604020202020204" pitchFamily="34" charset="0"/>
              <a:buChar char="•"/>
            </a:pPr>
            <a:r>
              <a:rPr lang="en-GB" b="0"/>
              <a:t>Stabilization of the sector after the decline caused by the Covid-19 pandemic</a:t>
            </a:r>
          </a:p>
          <a:p>
            <a:pPr marL="285750" indent="-285750">
              <a:buFont typeface="Arial" panose="020B0604020202020204" pitchFamily="34" charset="0"/>
              <a:buChar char="•"/>
            </a:pPr>
            <a:r>
              <a:rPr lang="en-GB" b="0"/>
              <a:t>Creation of strategies for development of sustainable forms of tourism in the CR, and development of main products taking into account the specific features of target groups</a:t>
            </a:r>
          </a:p>
          <a:p>
            <a:pPr marL="285750" indent="-285750">
              <a:buFont typeface="Arial" panose="020B0604020202020204" pitchFamily="34" charset="0"/>
              <a:buChar char="•"/>
            </a:pPr>
            <a:r>
              <a:rPr lang="en-GB" b="0"/>
              <a:t>Balancing of the unbalanced tourism dispersal in the Czech Republic </a:t>
            </a:r>
          </a:p>
          <a:p>
            <a:pPr marL="285750" indent="-285750">
              <a:buFont typeface="Arial" panose="020B0604020202020204" pitchFamily="34" charset="0"/>
              <a:buChar char="•"/>
            </a:pPr>
            <a:r>
              <a:rPr lang="en-GB" b="0"/>
              <a:t>Strengthening of the regions with unused tourism potential, better dispersal of incoming visitors and use of existing capacities</a:t>
            </a:r>
          </a:p>
          <a:p>
            <a:pPr marL="285750" indent="-285750">
              <a:buFont typeface="Arial" panose="020B0604020202020204" pitchFamily="34" charset="0"/>
              <a:buChar char="•"/>
            </a:pPr>
            <a:r>
              <a:rPr lang="en-GB" b="0"/>
              <a:t>Promotion of the Czech Republic brand in relation to competitors</a:t>
            </a:r>
          </a:p>
          <a:p>
            <a:endParaRPr lang="cs-CZ" b="0" dirty="0"/>
          </a:p>
          <a:p>
            <a:endParaRPr lang="cs-CZ" dirty="0"/>
          </a:p>
        </p:txBody>
      </p:sp>
    </p:spTree>
    <p:extLst>
      <p:ext uri="{BB962C8B-B14F-4D97-AF65-F5344CB8AC3E}">
        <p14:creationId xmlns:p14="http://schemas.microsoft.com/office/powerpoint/2010/main" val="416723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586608"/>
            <a:ext cx="7988424" cy="1350148"/>
          </a:xfrm>
        </p:spPr>
        <p:txBody>
          <a:bodyPr>
            <a:normAutofit/>
          </a:bodyPr>
          <a:lstStyle/>
          <a:p>
            <a:r>
              <a:rPr lang="en-GB"/>
              <a:t>WE ARE CREATING THE IMAGE OF CZECHIA</a:t>
            </a:r>
          </a:p>
        </p:txBody>
      </p:sp>
      <p:sp>
        <p:nvSpPr>
          <p:cNvPr id="3" name="Podnadpis 2"/>
          <p:cNvSpPr>
            <a:spLocks noGrp="1"/>
          </p:cNvSpPr>
          <p:nvPr>
            <p:ph type="subTitle" idx="1"/>
          </p:nvPr>
        </p:nvSpPr>
        <p:spPr>
          <a:xfrm>
            <a:off x="467544" y="3974520"/>
            <a:ext cx="7992888" cy="432048"/>
          </a:xfrm>
        </p:spPr>
        <p:txBody>
          <a:bodyPr>
            <a:normAutofit/>
          </a:bodyPr>
          <a:lstStyle/>
          <a:p>
            <a:r>
              <a:rPr lang="en-GB" b="1"/>
              <a:t>Pillars of Tourism in the CR</a:t>
            </a:r>
          </a:p>
        </p:txBody>
      </p:sp>
      <p:pic>
        <p:nvPicPr>
          <p:cNvPr id="5" name="Picture 2" descr="C:\Users\b_koudelova\Desktop\Map_do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9502"/>
            <a:ext cx="3766346"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58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26705-2B09-40D9-BAA3-3E4901F14A75}"/>
              </a:ext>
            </a:extLst>
          </p:cNvPr>
          <p:cNvSpPr>
            <a:spLocks noGrp="1"/>
          </p:cNvSpPr>
          <p:nvPr>
            <p:ph type="title"/>
          </p:nvPr>
        </p:nvSpPr>
        <p:spPr>
          <a:xfrm>
            <a:off x="395536" y="205978"/>
            <a:ext cx="8352928" cy="562425"/>
          </a:xfrm>
        </p:spPr>
        <p:txBody>
          <a:bodyPr>
            <a:normAutofit/>
          </a:bodyPr>
          <a:lstStyle/>
          <a:p>
            <a:r>
              <a:rPr lang="en-GB" sz="2000"/>
              <a:t>Pillars of Tourism in the CR – </a:t>
            </a:r>
            <a:r>
              <a:rPr lang="en-GB" sz="2000">
                <a:solidFill>
                  <a:srgbClr val="FF0000"/>
                </a:solidFill>
              </a:rPr>
              <a:t>Product Lines</a:t>
            </a:r>
          </a:p>
        </p:txBody>
      </p:sp>
      <p:sp>
        <p:nvSpPr>
          <p:cNvPr id="3" name="Zástupný obsah 2">
            <a:extLst>
              <a:ext uri="{FF2B5EF4-FFF2-40B4-BE49-F238E27FC236}">
                <a16:creationId xmlns:a16="http://schemas.microsoft.com/office/drawing/2014/main" id="{B1556CCB-E285-4705-9CC4-D43D52BE000E}"/>
              </a:ext>
            </a:extLst>
          </p:cNvPr>
          <p:cNvSpPr>
            <a:spLocks noGrp="1"/>
          </p:cNvSpPr>
          <p:nvPr>
            <p:ph idx="1"/>
          </p:nvPr>
        </p:nvSpPr>
        <p:spPr>
          <a:xfrm>
            <a:off x="395536" y="737974"/>
            <a:ext cx="8352928" cy="3667552"/>
          </a:xfrm>
        </p:spPr>
        <p:txBody>
          <a:bodyPr>
            <a:normAutofit fontScale="77500" lnSpcReduction="20000"/>
          </a:bodyPr>
          <a:lstStyle/>
          <a:p>
            <a:r>
              <a:rPr lang="en-GB"/>
              <a:t>Cultural tourism</a:t>
            </a:r>
          </a:p>
          <a:p>
            <a:r>
              <a:rPr lang="en-GB" b="0"/>
              <a:t>an essential role for strengthening the Czech Republic brand, strong potential for attracting tourists to regions, reaching distant markets with a low knowledge of the CR</a:t>
            </a:r>
          </a:p>
          <a:p>
            <a:endParaRPr lang="cs-CZ" dirty="0"/>
          </a:p>
          <a:p>
            <a:r>
              <a:rPr lang="en-GB"/>
              <a:t>Spas</a:t>
            </a:r>
            <a:r>
              <a:rPr lang="en-GB" b="0"/>
              <a:t> </a:t>
            </a:r>
          </a:p>
          <a:p>
            <a:r>
              <a:rPr lang="en-GB" b="0"/>
              <a:t>one of the sectors most affected by the Covid-19 pandemic, with a great potential of development after the pandemic ends – change in travelling preferences, tourist focus on health care and relaxation, slackening the pace, holiday outside crowds of tourists</a:t>
            </a:r>
          </a:p>
          <a:p>
            <a:endParaRPr lang="cs-CZ" dirty="0"/>
          </a:p>
          <a:p>
            <a:r>
              <a:rPr lang="en-GB"/>
              <a:t>MICE</a:t>
            </a:r>
            <a:r>
              <a:rPr lang="en-GB" b="0"/>
              <a:t> </a:t>
            </a:r>
          </a:p>
          <a:p>
            <a:r>
              <a:rPr lang="en-GB" b="0"/>
              <a:t>one of the sectors most affected by Covid-19 pandemic, a key product for Prague and big cities, high-income tourists, large potential in terms of accompanying programs and incentives, development of hybrid events</a:t>
            </a:r>
          </a:p>
          <a:p>
            <a:endParaRPr lang="cs-CZ" dirty="0"/>
          </a:p>
          <a:p>
            <a:r>
              <a:rPr lang="en-GB"/>
              <a:t>Active tourism</a:t>
            </a:r>
          </a:p>
          <a:p>
            <a:r>
              <a:rPr lang="en-GB" b="0"/>
              <a:t>complies with the changes in travelling preferences in connection with the Covid-19 pandemic, focus on holidays outside cities and healthy lifestyle, a positive aspect for regional tourist dispersal</a:t>
            </a:r>
          </a:p>
          <a:p>
            <a:endParaRPr lang="cs-CZ" dirty="0"/>
          </a:p>
        </p:txBody>
      </p:sp>
    </p:spTree>
    <p:extLst>
      <p:ext uri="{BB962C8B-B14F-4D97-AF65-F5344CB8AC3E}">
        <p14:creationId xmlns:p14="http://schemas.microsoft.com/office/powerpoint/2010/main" val="379945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26705-2B09-40D9-BAA3-3E4901F14A75}"/>
              </a:ext>
            </a:extLst>
          </p:cNvPr>
          <p:cNvSpPr>
            <a:spLocks noGrp="1"/>
          </p:cNvSpPr>
          <p:nvPr>
            <p:ph type="title"/>
          </p:nvPr>
        </p:nvSpPr>
        <p:spPr>
          <a:xfrm>
            <a:off x="395536" y="205978"/>
            <a:ext cx="8352928" cy="562425"/>
          </a:xfrm>
        </p:spPr>
        <p:txBody>
          <a:bodyPr>
            <a:normAutofit/>
          </a:bodyPr>
          <a:lstStyle/>
          <a:p>
            <a:r>
              <a:rPr lang="en-GB" sz="2000"/>
              <a:t>Pillars of Tourism in the CR - </a:t>
            </a:r>
            <a:r>
              <a:rPr lang="en-GB" sz="2000">
                <a:solidFill>
                  <a:srgbClr val="FF0000"/>
                </a:solidFill>
              </a:rPr>
              <a:t>Markets</a:t>
            </a:r>
          </a:p>
        </p:txBody>
      </p:sp>
      <p:sp>
        <p:nvSpPr>
          <p:cNvPr id="3" name="Zástupný obsah 2">
            <a:extLst>
              <a:ext uri="{FF2B5EF4-FFF2-40B4-BE49-F238E27FC236}">
                <a16:creationId xmlns:a16="http://schemas.microsoft.com/office/drawing/2014/main" id="{B1556CCB-E285-4705-9CC4-D43D52BE000E}"/>
              </a:ext>
            </a:extLst>
          </p:cNvPr>
          <p:cNvSpPr>
            <a:spLocks noGrp="1"/>
          </p:cNvSpPr>
          <p:nvPr>
            <p:ph idx="1"/>
          </p:nvPr>
        </p:nvSpPr>
        <p:spPr>
          <a:xfrm>
            <a:off x="395536" y="737974"/>
            <a:ext cx="8352928" cy="3667552"/>
          </a:xfrm>
        </p:spPr>
        <p:txBody>
          <a:bodyPr>
            <a:normAutofit fontScale="92500" lnSpcReduction="20000"/>
          </a:bodyPr>
          <a:lstStyle/>
          <a:p>
            <a:r>
              <a:rPr lang="en-GB" sz="1400"/>
              <a:t>1) Domestic tourism</a:t>
            </a:r>
            <a:r>
              <a:rPr lang="en-GB" sz="1400" b="0"/>
              <a:t>: the most important market in terms of the number of visitors, key for regions not linked with Prague, building trust in the long term. Domestic tourism reaches the domestic customers in particular through the “Kudy z nudy” and campaigns of regions.</a:t>
            </a:r>
          </a:p>
          <a:p>
            <a:pPr lvl="0"/>
            <a:endParaRPr lang="cs-CZ" sz="1400" dirty="0"/>
          </a:p>
          <a:p>
            <a:pPr lvl="0"/>
            <a:r>
              <a:rPr lang="en-GB" sz="1400"/>
              <a:t>2) Close markets </a:t>
            </a:r>
            <a:r>
              <a:rPr lang="en-GB" sz="1400" b="0"/>
              <a:t>(Germany, Slovakia, Austria, Poland, the Netherlands): the tourists usually go to the CR by car, therefore they constitute an important target group for CR regions, a high potential for the Active product, and for Spas in part (Germany)</a:t>
            </a:r>
          </a:p>
          <a:p>
            <a:pPr lvl="0"/>
            <a:endParaRPr lang="cs-CZ" sz="1400" dirty="0"/>
          </a:p>
          <a:p>
            <a:pPr lvl="0"/>
            <a:r>
              <a:rPr lang="en-GB" sz="1400"/>
              <a:t>3) Other important European markets</a:t>
            </a:r>
            <a:r>
              <a:rPr lang="en-GB" sz="1400" b="0"/>
              <a:t>: these tourists fly to the CR, a great number of low cost flights available, more important in terms of the volume than income, usually city breaks, focus on getting to know the destination, culture and gastronomy and trips to regions, the markets important for tourism restart in big cities after the Covid pandemic</a:t>
            </a:r>
          </a:p>
          <a:p>
            <a:pPr lvl="0"/>
            <a:endParaRPr lang="cs-CZ" sz="1400" dirty="0"/>
          </a:p>
          <a:p>
            <a:pPr lvl="0"/>
            <a:r>
              <a:rPr lang="en-GB" sz="1400"/>
              <a:t>4) Long-haul </a:t>
            </a:r>
            <a:r>
              <a:rPr lang="en-GB" sz="1400" b="0"/>
              <a:t>(the USA, Russia, China, South Korea, Taiwan, Japan): Asia – safe markets in terms of health risks, high-income tourists, potential for historical cities; Russia – a high-income market, the longest average period of stay, key market for Czech spas, regular flights; the USA – a high-income market, regular flights, interested in gastronomy</a:t>
            </a:r>
          </a:p>
          <a:p>
            <a:pPr lvl="0"/>
            <a:endParaRPr lang="cs-CZ" sz="1400" dirty="0"/>
          </a:p>
          <a:p>
            <a:pPr lvl="0"/>
            <a:r>
              <a:rPr lang="en-GB" sz="1400"/>
              <a:t>5) Markets with a high development potential </a:t>
            </a:r>
            <a:r>
              <a:rPr lang="en-GB" sz="1400" b="0"/>
              <a:t>(LATAM, GCC, Israel, India) – the potential predominantly in terms of high-income tourists; GCC and Israel - a significant market for Czech spas</a:t>
            </a:r>
          </a:p>
          <a:p>
            <a:endParaRPr lang="cs-CZ" sz="1600" b="0" dirty="0"/>
          </a:p>
        </p:txBody>
      </p:sp>
    </p:spTree>
    <p:extLst>
      <p:ext uri="{BB962C8B-B14F-4D97-AF65-F5344CB8AC3E}">
        <p14:creationId xmlns:p14="http://schemas.microsoft.com/office/powerpoint/2010/main" val="16524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26705-2B09-40D9-BAA3-3E4901F14A75}"/>
              </a:ext>
            </a:extLst>
          </p:cNvPr>
          <p:cNvSpPr>
            <a:spLocks noGrp="1"/>
          </p:cNvSpPr>
          <p:nvPr>
            <p:ph type="title"/>
          </p:nvPr>
        </p:nvSpPr>
        <p:spPr>
          <a:xfrm>
            <a:off x="395536" y="68519"/>
            <a:ext cx="8352928" cy="562425"/>
          </a:xfrm>
        </p:spPr>
        <p:txBody>
          <a:bodyPr>
            <a:normAutofit/>
          </a:bodyPr>
          <a:lstStyle/>
          <a:p>
            <a:r>
              <a:rPr lang="en-GB" sz="2000"/>
              <a:t>Pillars of Tourism in the CR - </a:t>
            </a:r>
            <a:r>
              <a:rPr lang="en-GB" sz="2000">
                <a:solidFill>
                  <a:srgbClr val="FF0000"/>
                </a:solidFill>
              </a:rPr>
              <a:t>People</a:t>
            </a:r>
          </a:p>
        </p:txBody>
      </p:sp>
      <p:graphicFrame>
        <p:nvGraphicFramePr>
          <p:cNvPr id="4" name="Diagram 3">
            <a:extLst>
              <a:ext uri="{FF2B5EF4-FFF2-40B4-BE49-F238E27FC236}">
                <a16:creationId xmlns:a16="http://schemas.microsoft.com/office/drawing/2014/main" id="{8F956278-F6BF-44F6-A658-930CB2A90148}"/>
              </a:ext>
            </a:extLst>
          </p:cNvPr>
          <p:cNvGraphicFramePr/>
          <p:nvPr>
            <p:extLst>
              <p:ext uri="{D42A27DB-BD31-4B8C-83A1-F6EECF244321}">
                <p14:modId xmlns:p14="http://schemas.microsoft.com/office/powerpoint/2010/main" val="3999432291"/>
              </p:ext>
            </p:extLst>
          </p:nvPr>
        </p:nvGraphicFramePr>
        <p:xfrm>
          <a:off x="3606588" y="460187"/>
          <a:ext cx="5334211" cy="3855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76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392C783A-41C4-44E5-9613-D769C97555A6}"/>
              </a:ext>
            </a:extLst>
          </p:cNvPr>
          <p:cNvSpPr>
            <a:spLocks noGrp="1"/>
          </p:cNvSpPr>
          <p:nvPr>
            <p:ph type="title"/>
          </p:nvPr>
        </p:nvSpPr>
        <p:spPr>
          <a:xfrm>
            <a:off x="351592" y="328051"/>
            <a:ext cx="8609527" cy="562425"/>
          </a:xfrm>
        </p:spPr>
        <p:txBody>
          <a:bodyPr>
            <a:noAutofit/>
          </a:bodyPr>
          <a:lstStyle/>
          <a:p>
            <a:r>
              <a:rPr lang="en-GB" sz="2000"/>
              <a:t>Pillars of Tourism in the CR - </a:t>
            </a:r>
            <a:r>
              <a:rPr lang="en-GB" sz="2000">
                <a:solidFill>
                  <a:srgbClr val="FF0000"/>
                </a:solidFill>
              </a:rPr>
              <a:t>Czech Republic Destination Brand</a:t>
            </a:r>
            <a:br>
              <a:rPr lang="en-GB" sz="2000"/>
            </a:br>
            <a:endParaRPr lang="en-GB" sz="2000"/>
          </a:p>
        </p:txBody>
      </p:sp>
      <p:sp>
        <p:nvSpPr>
          <p:cNvPr id="12" name="Nadpis 1">
            <a:extLst>
              <a:ext uri="{FF2B5EF4-FFF2-40B4-BE49-F238E27FC236}">
                <a16:creationId xmlns:a16="http://schemas.microsoft.com/office/drawing/2014/main" id="{43667CE8-C1D8-4AC3-AD4C-C64842D65A44}"/>
              </a:ext>
            </a:extLst>
          </p:cNvPr>
          <p:cNvSpPr txBox="1">
            <a:spLocks/>
          </p:cNvSpPr>
          <p:nvPr/>
        </p:nvSpPr>
        <p:spPr>
          <a:xfrm>
            <a:off x="379968" y="680484"/>
            <a:ext cx="8324553" cy="35725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pPr algn="just" fontAlgn="base">
              <a:spcAft>
                <a:spcPts val="600"/>
              </a:spcAft>
            </a:pPr>
            <a:r>
              <a:rPr lang="en-GB" sz="1050" b="0"/>
              <a:t>To define the competitive identity of the Czech Republic destination brand, CzechTourism uses the model of the brand wheel.</a:t>
            </a:r>
          </a:p>
          <a:p>
            <a:pPr algn="just" fontAlgn="base">
              <a:spcAft>
                <a:spcPts val="600"/>
              </a:spcAft>
            </a:pPr>
            <a:r>
              <a:rPr lang="en-GB" sz="1050" b="0"/>
              <a:t>The brand wheel is defined based on the brand essence (DNA) and includes the personality, values, proposition, symbols and facts connected with the brand. The model shows key values of the brand identity, i.e. what feelings the brand evokes in customers, describes the product and values connected with the brand and highlights the benefits for customers.</a:t>
            </a:r>
          </a:p>
          <a:p>
            <a:pPr algn="just" fontAlgn="base">
              <a:spcAft>
                <a:spcPts val="600"/>
              </a:spcAft>
            </a:pPr>
            <a:r>
              <a:rPr lang="en-GB" sz="1050" b="0"/>
              <a:t>The specific elements in the model of the Czech Republic destination brand are based on CzechTourism surveys, which identify the following strong associations and competitive advantages of the Czech Republic destination brand:</a:t>
            </a:r>
          </a:p>
          <a:p>
            <a:pPr marL="171450" indent="-171450" algn="just" fontAlgn="base">
              <a:spcAft>
                <a:spcPts val="600"/>
              </a:spcAft>
              <a:buFont typeface="Arial" panose="020B0604020202020204" pitchFamily="34" charset="0"/>
              <a:buChar char="•"/>
            </a:pPr>
            <a:r>
              <a:rPr lang="en-GB" sz="1050" b="0"/>
              <a:t>Prague as a destination with a brand that is stronger than the Czech Republic brand</a:t>
            </a:r>
          </a:p>
          <a:p>
            <a:pPr marL="171450" indent="-171450" algn="just" fontAlgn="base">
              <a:spcAft>
                <a:spcPts val="600"/>
              </a:spcAft>
              <a:buFont typeface="Arial" panose="020B0604020202020204" pitchFamily="34" charset="0"/>
              <a:buChar char="•"/>
            </a:pPr>
            <a:r>
              <a:rPr lang="en-GB" sz="1050" b="0"/>
              <a:t>strong association of a destination with unique UNESCO cultural and historical heritage</a:t>
            </a:r>
          </a:p>
          <a:p>
            <a:pPr marL="171450" indent="-171450" algn="just" fontAlgn="base">
              <a:spcAft>
                <a:spcPts val="600"/>
              </a:spcAft>
              <a:buFont typeface="Arial" panose="020B0604020202020204" pitchFamily="34" charset="0"/>
              <a:buChar char="•"/>
            </a:pPr>
            <a:r>
              <a:rPr lang="en-GB" sz="1050" b="0"/>
              <a:t>beer and gastronomy</a:t>
            </a:r>
          </a:p>
          <a:p>
            <a:pPr marL="171450" indent="-171450" algn="just" fontAlgn="base">
              <a:spcAft>
                <a:spcPts val="600"/>
              </a:spcAft>
              <a:buFont typeface="Arial" panose="020B0604020202020204" pitchFamily="34" charset="0"/>
              <a:buChar char="•"/>
            </a:pPr>
            <a:r>
              <a:rPr lang="en-GB" sz="1050" b="0"/>
              <a:t>landscape, mountains, nature (cultural landscape)</a:t>
            </a:r>
          </a:p>
          <a:p>
            <a:pPr marL="171450" indent="-171450" algn="just" fontAlgn="base">
              <a:spcAft>
                <a:spcPts val="600"/>
              </a:spcAft>
              <a:buFont typeface="Arial" panose="020B0604020202020204" pitchFamily="34" charset="0"/>
              <a:buChar char="•"/>
            </a:pPr>
            <a:r>
              <a:rPr lang="en-GB" sz="1050" b="0"/>
              <a:t>lower price level, in particular in comparison with Western Europe, and a price/quality ratio that is still competitive</a:t>
            </a:r>
          </a:p>
          <a:p>
            <a:pPr marL="171450" indent="-171450" algn="just" fontAlgn="base">
              <a:spcAft>
                <a:spcPts val="600"/>
              </a:spcAft>
              <a:buFont typeface="Arial" panose="020B0604020202020204" pitchFamily="34" charset="0"/>
              <a:buChar char="•"/>
            </a:pPr>
            <a:r>
              <a:rPr lang="en-GB" sz="1050" b="0"/>
              <a:t>safety, high-quality of health care and hygiene</a:t>
            </a:r>
          </a:p>
          <a:p>
            <a:pPr marL="171450" indent="-171450" algn="just" fontAlgn="base">
              <a:spcAft>
                <a:spcPts val="600"/>
              </a:spcAft>
              <a:buFont typeface="Arial" panose="020B0604020202020204" pitchFamily="34" charset="0"/>
              <a:buChar char="•"/>
            </a:pPr>
            <a:r>
              <a:rPr lang="en-GB" sz="1050" b="0"/>
              <a:t>the region is more authentic and less commercial than Western Europe</a:t>
            </a:r>
          </a:p>
          <a:p>
            <a:pPr marL="171450" indent="-171450" algn="just" fontAlgn="base">
              <a:spcAft>
                <a:spcPts val="600"/>
              </a:spcAft>
              <a:buFont typeface="Arial" panose="020B0604020202020204" pitchFamily="34" charset="0"/>
              <a:buChar char="•"/>
            </a:pPr>
            <a:r>
              <a:rPr lang="en-GB" sz="1050" b="0"/>
              <a:t>good transport accessibility from main European cities</a:t>
            </a:r>
          </a:p>
          <a:p>
            <a:pPr marL="171450" indent="-171450" algn="just" fontAlgn="base">
              <a:spcAft>
                <a:spcPts val="600"/>
              </a:spcAft>
              <a:buFont typeface="Arial" panose="020B0604020202020204" pitchFamily="34" charset="0"/>
              <a:buChar char="•"/>
            </a:pPr>
            <a:r>
              <a:rPr lang="en-GB" sz="1050" b="0"/>
              <a:t>densest network of hiking markers</a:t>
            </a:r>
          </a:p>
        </p:txBody>
      </p:sp>
    </p:spTree>
    <p:extLst>
      <p:ext uri="{BB962C8B-B14F-4D97-AF65-F5344CB8AC3E}">
        <p14:creationId xmlns:p14="http://schemas.microsoft.com/office/powerpoint/2010/main" val="34665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E4ABC9BF-2BE0-4CA9-939D-59F4AEE0FFA2}"/>
              </a:ext>
            </a:extLst>
          </p:cNvPr>
          <p:cNvSpPr/>
          <p:nvPr/>
        </p:nvSpPr>
        <p:spPr>
          <a:xfrm>
            <a:off x="353960" y="2312548"/>
            <a:ext cx="5834463" cy="371658"/>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Obdélník 1">
            <a:extLst>
              <a:ext uri="{FF2B5EF4-FFF2-40B4-BE49-F238E27FC236}">
                <a16:creationId xmlns:a16="http://schemas.microsoft.com/office/drawing/2014/main" id="{2874872B-5813-4131-B110-FF895FE1678F}"/>
              </a:ext>
            </a:extLst>
          </p:cNvPr>
          <p:cNvSpPr/>
          <p:nvPr/>
        </p:nvSpPr>
        <p:spPr>
          <a:xfrm>
            <a:off x="353960" y="1899594"/>
            <a:ext cx="5834463" cy="371658"/>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obsah 2"/>
          <p:cNvSpPr>
            <a:spLocks noGrp="1"/>
          </p:cNvSpPr>
          <p:nvPr>
            <p:ph idx="1"/>
          </p:nvPr>
        </p:nvSpPr>
        <p:spPr>
          <a:xfrm>
            <a:off x="421481" y="769835"/>
            <a:ext cx="8301038" cy="4094158"/>
          </a:xfrm>
        </p:spPr>
        <p:txBody>
          <a:bodyPr>
            <a:normAutofit/>
          </a:bodyPr>
          <a:lstStyle/>
          <a:p>
            <a:pPr algn="just">
              <a:lnSpc>
                <a:spcPct val="120000"/>
              </a:lnSpc>
              <a:spcBef>
                <a:spcPts val="0"/>
              </a:spcBef>
              <a:spcAft>
                <a:spcPts val="1200"/>
              </a:spcAft>
            </a:pPr>
            <a:r>
              <a:rPr lang="en-GB" sz="1400" dirty="0">
                <a:latin typeface="Arial"/>
                <a:cs typeface="Arial"/>
              </a:rPr>
              <a:t>Introduction to Creation of the Strategy for 2021–2025		slides 3-6</a:t>
            </a:r>
          </a:p>
          <a:p>
            <a:pPr algn="just">
              <a:lnSpc>
                <a:spcPct val="120000"/>
              </a:lnSpc>
              <a:spcBef>
                <a:spcPts val="0"/>
              </a:spcBef>
              <a:spcAft>
                <a:spcPts val="1200"/>
              </a:spcAft>
            </a:pPr>
            <a:r>
              <a:rPr lang="en-GB" sz="1400" dirty="0">
                <a:latin typeface="Arial"/>
                <a:cs typeface="Arial"/>
              </a:rPr>
              <a:t>Analytical Section				</a:t>
            </a:r>
            <a:r>
              <a:rPr lang="cs-CZ" sz="1400" dirty="0">
                <a:latin typeface="Arial"/>
                <a:cs typeface="Arial"/>
              </a:rPr>
              <a:t>	</a:t>
            </a:r>
            <a:r>
              <a:rPr lang="en-GB" sz="1400" dirty="0">
                <a:latin typeface="Arial"/>
                <a:cs typeface="Arial"/>
              </a:rPr>
              <a:t>slides 7-14</a:t>
            </a:r>
          </a:p>
          <a:p>
            <a:pPr algn="just">
              <a:lnSpc>
                <a:spcPct val="120000"/>
              </a:lnSpc>
              <a:spcBef>
                <a:spcPts val="0"/>
              </a:spcBef>
              <a:spcAft>
                <a:spcPts val="1200"/>
              </a:spcAft>
            </a:pPr>
            <a:r>
              <a:rPr lang="en-GB" sz="1400" dirty="0">
                <a:latin typeface="Arial"/>
                <a:cs typeface="Arial"/>
              </a:rPr>
              <a:t>Pillars of Tourism in the CR			</a:t>
            </a:r>
            <a:r>
              <a:rPr lang="cs-CZ" sz="1400" dirty="0">
                <a:latin typeface="Arial"/>
                <a:cs typeface="Arial"/>
              </a:rPr>
              <a:t>	</a:t>
            </a:r>
            <a:r>
              <a:rPr lang="en-GB" sz="1400" dirty="0">
                <a:latin typeface="Arial"/>
                <a:cs typeface="Arial"/>
              </a:rPr>
              <a:t>slides 15-19</a:t>
            </a:r>
          </a:p>
          <a:p>
            <a:pPr algn="just">
              <a:lnSpc>
                <a:spcPct val="120000"/>
              </a:lnSpc>
              <a:spcBef>
                <a:spcPts val="0"/>
              </a:spcBef>
              <a:spcAft>
                <a:spcPts val="1200"/>
              </a:spcAft>
            </a:pPr>
            <a:r>
              <a:rPr lang="en-GB" sz="1400" dirty="0" err="1">
                <a:latin typeface="Arial"/>
                <a:cs typeface="Arial"/>
              </a:rPr>
              <a:t>CzechTourism</a:t>
            </a:r>
            <a:r>
              <a:rPr lang="en-GB" sz="1400" dirty="0">
                <a:latin typeface="Arial"/>
                <a:cs typeface="Arial"/>
              </a:rPr>
              <a:t> Strategy for 2021–2025	</a:t>
            </a:r>
            <a:r>
              <a:rPr lang="cs-CZ" sz="1400" dirty="0">
                <a:latin typeface="Arial"/>
                <a:cs typeface="Arial"/>
              </a:rPr>
              <a:t>		</a:t>
            </a:r>
            <a:r>
              <a:rPr lang="en-GB" sz="1400" dirty="0">
                <a:latin typeface="Arial"/>
                <a:cs typeface="Arial"/>
              </a:rPr>
              <a:t>slides 20-28</a:t>
            </a:r>
          </a:p>
          <a:p>
            <a:pPr algn="just">
              <a:lnSpc>
                <a:spcPct val="120000"/>
              </a:lnSpc>
              <a:spcBef>
                <a:spcPts val="0"/>
              </a:spcBef>
              <a:spcAft>
                <a:spcPts val="1200"/>
              </a:spcAft>
            </a:pPr>
            <a:r>
              <a:rPr lang="en-GB" sz="1400" dirty="0">
                <a:latin typeface="Arial"/>
                <a:cs typeface="Arial"/>
              </a:rPr>
              <a:t>CZECH REPUBLIC Destination Strategy for 2021–2025	</a:t>
            </a:r>
            <a:r>
              <a:rPr lang="cs-CZ" sz="1400" dirty="0">
                <a:latin typeface="Arial"/>
                <a:cs typeface="Arial"/>
              </a:rPr>
              <a:t>	</a:t>
            </a:r>
            <a:r>
              <a:rPr lang="en-GB" sz="1400" dirty="0">
                <a:latin typeface="Arial"/>
                <a:cs typeface="Arial"/>
              </a:rPr>
              <a:t>slides 29-37</a:t>
            </a:r>
          </a:p>
          <a:p>
            <a:pPr algn="just">
              <a:lnSpc>
                <a:spcPct val="120000"/>
              </a:lnSpc>
              <a:spcBef>
                <a:spcPts val="0"/>
              </a:spcBef>
              <a:spcAft>
                <a:spcPts val="1200"/>
              </a:spcAft>
            </a:pPr>
            <a:r>
              <a:rPr lang="en-GB" sz="1400" dirty="0">
                <a:latin typeface="Arial"/>
                <a:cs typeface="Arial"/>
              </a:rPr>
              <a:t>Funding				</a:t>
            </a:r>
            <a:r>
              <a:rPr lang="cs-CZ" sz="1400" dirty="0">
                <a:latin typeface="Arial"/>
                <a:cs typeface="Arial"/>
              </a:rPr>
              <a:t>		</a:t>
            </a:r>
            <a:r>
              <a:rPr lang="en-GB" sz="1400" dirty="0">
                <a:latin typeface="Arial"/>
                <a:cs typeface="Arial"/>
              </a:rPr>
              <a:t>slide 38		</a:t>
            </a:r>
          </a:p>
          <a:p>
            <a:pPr algn="just">
              <a:lnSpc>
                <a:spcPct val="120000"/>
              </a:lnSpc>
              <a:spcBef>
                <a:spcPts val="0"/>
              </a:spcBef>
              <a:spcAft>
                <a:spcPts val="1200"/>
              </a:spcAft>
            </a:pPr>
            <a:r>
              <a:rPr lang="en-GB" sz="1400" dirty="0">
                <a:latin typeface="Arial"/>
                <a:cs typeface="Arial"/>
              </a:rPr>
              <a:t>Time Schedule				</a:t>
            </a:r>
            <a:r>
              <a:rPr lang="cs-CZ" sz="1400" dirty="0">
                <a:latin typeface="Arial"/>
                <a:cs typeface="Arial"/>
              </a:rPr>
              <a:t>	</a:t>
            </a:r>
            <a:r>
              <a:rPr lang="en-GB" sz="1400" dirty="0">
                <a:latin typeface="Arial"/>
                <a:cs typeface="Arial"/>
              </a:rPr>
              <a:t>slide 39</a:t>
            </a:r>
          </a:p>
          <a:p>
            <a:pPr algn="just">
              <a:lnSpc>
                <a:spcPct val="120000"/>
              </a:lnSpc>
              <a:spcBef>
                <a:spcPts val="0"/>
              </a:spcBef>
              <a:spcAft>
                <a:spcPts val="1200"/>
              </a:spcAft>
            </a:pPr>
            <a:r>
              <a:rPr lang="en-GB" sz="1400" dirty="0">
                <a:latin typeface="Arial"/>
                <a:cs typeface="Arial"/>
              </a:rPr>
              <a:t>List of Abbreviations				</a:t>
            </a:r>
            <a:r>
              <a:rPr lang="cs-CZ" sz="1400" dirty="0">
                <a:latin typeface="Arial"/>
                <a:cs typeface="Arial"/>
              </a:rPr>
              <a:t>	</a:t>
            </a:r>
            <a:r>
              <a:rPr lang="en-GB" sz="1400" dirty="0">
                <a:latin typeface="Arial"/>
                <a:cs typeface="Arial"/>
              </a:rPr>
              <a:t>slide 40	</a:t>
            </a:r>
          </a:p>
          <a:p>
            <a:pPr algn="just">
              <a:lnSpc>
                <a:spcPct val="120000"/>
              </a:lnSpc>
              <a:spcBef>
                <a:spcPts val="0"/>
              </a:spcBef>
              <a:spcAft>
                <a:spcPts val="1200"/>
              </a:spcAft>
            </a:pPr>
            <a:endParaRPr lang="cs-CZ" sz="1400" dirty="0">
              <a:latin typeface="Arial"/>
              <a:cs typeface="Arial"/>
            </a:endParaRPr>
          </a:p>
          <a:p>
            <a:pPr algn="just">
              <a:lnSpc>
                <a:spcPct val="120000"/>
              </a:lnSpc>
              <a:spcBef>
                <a:spcPts val="0"/>
              </a:spcBef>
              <a:spcAft>
                <a:spcPts val="1200"/>
              </a:spcAft>
            </a:pPr>
            <a:endParaRPr lang="cs-CZ" sz="1400" dirty="0">
              <a:latin typeface="Arial"/>
              <a:cs typeface="Arial"/>
            </a:endParaRPr>
          </a:p>
          <a:p>
            <a:pPr algn="just">
              <a:lnSpc>
                <a:spcPct val="120000"/>
              </a:lnSpc>
              <a:spcBef>
                <a:spcPts val="0"/>
              </a:spcBef>
              <a:spcAft>
                <a:spcPts val="1200"/>
              </a:spcAft>
            </a:pPr>
            <a:endParaRPr lang="cs-CZ" sz="1400" dirty="0">
              <a:latin typeface="Arial"/>
              <a:cs typeface="Arial"/>
            </a:endParaRPr>
          </a:p>
          <a:p>
            <a:pPr algn="just">
              <a:lnSpc>
                <a:spcPct val="120000"/>
              </a:lnSpc>
              <a:spcBef>
                <a:spcPts val="0"/>
              </a:spcBef>
              <a:spcAft>
                <a:spcPts val="1200"/>
              </a:spcAft>
            </a:pPr>
            <a:endParaRPr lang="cs-CZ" sz="1400" dirty="0">
              <a:latin typeface="Arial"/>
              <a:cs typeface="Arial"/>
            </a:endParaRPr>
          </a:p>
          <a:p>
            <a:pPr marL="285750" indent="-285750" algn="just">
              <a:lnSpc>
                <a:spcPct val="120000"/>
              </a:lnSpc>
              <a:spcBef>
                <a:spcPts val="0"/>
              </a:spcBef>
              <a:spcAft>
                <a:spcPts val="1200"/>
              </a:spcAft>
              <a:buFont typeface="Arial" panose="020B0604020202020204" pitchFamily="34" charset="0"/>
              <a:buChar char="•"/>
            </a:pPr>
            <a:endParaRPr lang="cs-CZ" sz="1400" b="0" dirty="0"/>
          </a:p>
          <a:p>
            <a:pPr>
              <a:lnSpc>
                <a:spcPct val="120000"/>
              </a:lnSpc>
              <a:spcBef>
                <a:spcPts val="0"/>
              </a:spcBef>
              <a:spcAft>
                <a:spcPts val="1200"/>
              </a:spcAft>
            </a:pPr>
            <a:endParaRPr lang="cs-CZ" sz="1400" b="0" dirty="0">
              <a:solidFill>
                <a:srgbClr val="FF0000"/>
              </a:solidFill>
            </a:endParaRPr>
          </a:p>
          <a:p>
            <a:pPr>
              <a:lnSpc>
                <a:spcPct val="120000"/>
              </a:lnSpc>
              <a:spcBef>
                <a:spcPts val="0"/>
              </a:spcBef>
              <a:spcAft>
                <a:spcPts val="1200"/>
              </a:spcAft>
            </a:pPr>
            <a:endParaRPr lang="cs-CZ" sz="1400" b="0" dirty="0">
              <a:solidFill>
                <a:srgbClr val="FF0000"/>
              </a:solidFill>
            </a:endParaRPr>
          </a:p>
        </p:txBody>
      </p:sp>
      <p:sp>
        <p:nvSpPr>
          <p:cNvPr id="6" name="Nadpis 1">
            <a:extLst>
              <a:ext uri="{FF2B5EF4-FFF2-40B4-BE49-F238E27FC236}">
                <a16:creationId xmlns:a16="http://schemas.microsoft.com/office/drawing/2014/main" id="{CC7EEDD7-CC66-46C7-A0C0-C2B6630D1F01}"/>
              </a:ext>
            </a:extLst>
          </p:cNvPr>
          <p:cNvSpPr txBox="1">
            <a:spLocks/>
          </p:cNvSpPr>
          <p:nvPr/>
        </p:nvSpPr>
        <p:spPr>
          <a:xfrm>
            <a:off x="223239" y="213940"/>
            <a:ext cx="7988424" cy="5558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r>
              <a:rPr lang="en-GB">
                <a:latin typeface="Arial"/>
                <a:cs typeface="Arial"/>
              </a:rPr>
              <a:t>Contents</a:t>
            </a:r>
          </a:p>
        </p:txBody>
      </p:sp>
    </p:spTree>
    <p:extLst>
      <p:ext uri="{BB962C8B-B14F-4D97-AF65-F5344CB8AC3E}">
        <p14:creationId xmlns:p14="http://schemas.microsoft.com/office/powerpoint/2010/main" val="325914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586608"/>
            <a:ext cx="7988424" cy="1350148"/>
          </a:xfrm>
        </p:spPr>
        <p:txBody>
          <a:bodyPr>
            <a:normAutofit/>
          </a:bodyPr>
          <a:lstStyle/>
          <a:p>
            <a:r>
              <a:rPr lang="en-GB"/>
              <a:t>WE ARE CREATING THE IMAGE OF CZECHIA</a:t>
            </a:r>
          </a:p>
        </p:txBody>
      </p:sp>
      <p:sp>
        <p:nvSpPr>
          <p:cNvPr id="3" name="Podnadpis 2"/>
          <p:cNvSpPr>
            <a:spLocks noGrp="1"/>
          </p:cNvSpPr>
          <p:nvPr>
            <p:ph type="subTitle" idx="1"/>
          </p:nvPr>
        </p:nvSpPr>
        <p:spPr>
          <a:xfrm>
            <a:off x="467544" y="3974520"/>
            <a:ext cx="7992888" cy="432048"/>
          </a:xfrm>
        </p:spPr>
        <p:txBody>
          <a:bodyPr>
            <a:normAutofit/>
          </a:bodyPr>
          <a:lstStyle/>
          <a:p>
            <a:r>
              <a:rPr lang="en-GB" b="1"/>
              <a:t>CzechTourism Strategy for 2021–2025</a:t>
            </a:r>
          </a:p>
        </p:txBody>
      </p:sp>
      <p:pic>
        <p:nvPicPr>
          <p:cNvPr id="5" name="Picture 2" descr="C:\Users\b_koudelova\Desktop\Map_do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9502"/>
            <a:ext cx="3766346" cy="216000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0340E743-F810-4161-A50B-70DB574C312E}"/>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1500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19355" y="1020283"/>
            <a:ext cx="8229970" cy="3381829"/>
          </a:xfrm>
        </p:spPr>
        <p:txBody>
          <a:bodyPr>
            <a:normAutofit/>
          </a:bodyPr>
          <a:lstStyle/>
          <a:p>
            <a:pPr algn="just">
              <a:spcBef>
                <a:spcPts val="0"/>
              </a:spcBef>
              <a:spcAft>
                <a:spcPts val="1800"/>
              </a:spcAft>
            </a:pPr>
            <a:r>
              <a:rPr lang="en-GB" sz="1400" b="0">
                <a:solidFill>
                  <a:srgbClr val="E6001E"/>
                </a:solidFill>
              </a:rPr>
              <a:t>CzechTourism is a client-oriented agency whose goal is to effectively support inbound and domestic tourism, and to actively contribute to creation of a positive image of the CR abroad. </a:t>
            </a:r>
          </a:p>
          <a:p>
            <a:pPr algn="just">
              <a:spcBef>
                <a:spcPts val="0"/>
              </a:spcBef>
              <a:spcAft>
                <a:spcPts val="1800"/>
              </a:spcAft>
            </a:pPr>
            <a:r>
              <a:rPr lang="en-GB" sz="1400" b="0">
                <a:solidFill>
                  <a:srgbClr val="E6001E"/>
                </a:solidFill>
              </a:rPr>
              <a:t>Through our activities, we help in increasing the number of overnight stays, development of the tourism offer, and thus in creation of jobs and business opportunities in regions.</a:t>
            </a:r>
          </a:p>
          <a:p>
            <a:pPr algn="just">
              <a:spcBef>
                <a:spcPts val="0"/>
              </a:spcBef>
              <a:spcAft>
                <a:spcPts val="1800"/>
              </a:spcAft>
            </a:pPr>
            <a:r>
              <a:rPr lang="en-GB" sz="1400" b="0">
                <a:solidFill>
                  <a:srgbClr val="E6001E"/>
                </a:solidFill>
              </a:rPr>
              <a:t>We create unified cross-sectoral branding of the Czech Republic brand abroad. Through strategic partnerships, we “sell” the traditional Czech products, brands, ideas to foreign markets.</a:t>
            </a:r>
          </a:p>
          <a:p>
            <a:pPr algn="just">
              <a:spcBef>
                <a:spcPts val="0"/>
              </a:spcBef>
              <a:spcAft>
                <a:spcPts val="1800"/>
              </a:spcAft>
            </a:pPr>
            <a:r>
              <a:rPr lang="en-GB" sz="1400" b="0">
                <a:solidFill>
                  <a:srgbClr val="E6001E"/>
                </a:solidFill>
              </a:rPr>
              <a:t>Thanks to a wide network of representative offices abroad, we have expert knowledge of source markets on which implement out marketing activities and efficiently help develop commercial relations with the Czech business environment. We promote companies, start-ups, and educate in tourism.</a:t>
            </a:r>
          </a:p>
          <a:p>
            <a:pPr algn="just">
              <a:spcBef>
                <a:spcPts val="0"/>
              </a:spcBef>
              <a:spcAft>
                <a:spcPts val="1800"/>
              </a:spcAft>
            </a:pPr>
            <a:endParaRPr lang="cs-CZ" sz="1400" b="0" dirty="0">
              <a:solidFill>
                <a:srgbClr val="FF0000"/>
              </a:solidFill>
            </a:endParaRPr>
          </a:p>
          <a:p>
            <a:pPr algn="just">
              <a:spcBef>
                <a:spcPts val="0"/>
              </a:spcBef>
              <a:spcAft>
                <a:spcPts val="1800"/>
              </a:spcAft>
            </a:pPr>
            <a:endParaRPr lang="cs-CZ" sz="1400" b="0" dirty="0">
              <a:solidFill>
                <a:srgbClr val="FF0000"/>
              </a:solidFill>
            </a:endParaRPr>
          </a:p>
          <a:p>
            <a:pPr algn="just">
              <a:spcBef>
                <a:spcPts val="0"/>
              </a:spcBef>
              <a:spcAft>
                <a:spcPts val="1800"/>
              </a:spcAft>
            </a:pPr>
            <a:endParaRPr lang="cs-CZ" sz="1400" b="0" dirty="0">
              <a:solidFill>
                <a:srgbClr val="FF0000"/>
              </a:solidFill>
            </a:endParaRPr>
          </a:p>
        </p:txBody>
      </p:sp>
      <p:sp>
        <p:nvSpPr>
          <p:cNvPr id="6" name="Nadpis 1">
            <a:extLst>
              <a:ext uri="{FF2B5EF4-FFF2-40B4-BE49-F238E27FC236}">
                <a16:creationId xmlns:a16="http://schemas.microsoft.com/office/drawing/2014/main" id="{CC7EEDD7-CC66-46C7-A0C0-C2B6630D1F01}"/>
              </a:ext>
            </a:extLst>
          </p:cNvPr>
          <p:cNvSpPr txBox="1">
            <a:spLocks/>
          </p:cNvSpPr>
          <p:nvPr/>
        </p:nvSpPr>
        <p:spPr>
          <a:xfrm>
            <a:off x="419355" y="345063"/>
            <a:ext cx="7988424" cy="5558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r>
              <a:rPr lang="en-GB">
                <a:latin typeface="Arial"/>
                <a:cs typeface="Arial"/>
              </a:rPr>
              <a:t>WE ARE CREATING THE IMAGE OF CZECHIA</a:t>
            </a:r>
          </a:p>
        </p:txBody>
      </p:sp>
      <p:sp>
        <p:nvSpPr>
          <p:cNvPr id="4" name="Obdélník 3">
            <a:extLst>
              <a:ext uri="{FF2B5EF4-FFF2-40B4-BE49-F238E27FC236}">
                <a16:creationId xmlns:a16="http://schemas.microsoft.com/office/drawing/2014/main" id="{05FA4442-CAFB-410F-ADE3-C3F4A4008A24}"/>
              </a:ext>
            </a:extLst>
          </p:cNvPr>
          <p:cNvSpPr/>
          <p:nvPr/>
        </p:nvSpPr>
        <p:spPr>
          <a:xfrm>
            <a:off x="2337925" y="4640762"/>
            <a:ext cx="5900174" cy="276999"/>
          </a:xfrm>
          <a:prstGeom prst="rect">
            <a:avLst/>
          </a:prstGeom>
        </p:spPr>
        <p:txBody>
          <a:bodyPr wrap="square">
            <a:spAutoFit/>
          </a:bodyPr>
          <a:lstStyle/>
          <a:p>
            <a:r>
              <a:rPr lang="en-GB" sz="1100">
                <a:solidFill>
                  <a:srgbClr val="003C78"/>
                </a:solidFill>
                <a:latin typeface="Arial" panose="020B0604020202020204" pitchFamily="34" charset="0"/>
                <a:ea typeface="Calibri" panose="020F0502020204030204" pitchFamily="34" charset="0"/>
                <a:cs typeface="Arial" panose="020B0604020202020204" pitchFamily="34" charset="0"/>
              </a:rPr>
              <a:t>“</a:t>
            </a:r>
            <a:r>
              <a:rPr lang="en-GB" sz="1200">
                <a:solidFill>
                  <a:srgbClr val="003C78"/>
                </a:solidFill>
                <a:latin typeface="Arial" panose="020B0604020202020204" pitchFamily="34" charset="0"/>
                <a:ea typeface="Calibri" panose="020F0502020204030204" pitchFamily="34" charset="0"/>
                <a:cs typeface="Arial" panose="020B0604020202020204" pitchFamily="34" charset="0"/>
              </a:rPr>
              <a:t>Be stubborn on the vision, but flexible on the details.” — Jeff Bezos</a:t>
            </a:r>
          </a:p>
        </p:txBody>
      </p:sp>
      <p:sp>
        <p:nvSpPr>
          <p:cNvPr id="8" name="Obdélník 7">
            <a:extLst>
              <a:ext uri="{FF2B5EF4-FFF2-40B4-BE49-F238E27FC236}">
                <a16:creationId xmlns:a16="http://schemas.microsoft.com/office/drawing/2014/main" id="{B1C0405F-16DE-403F-856E-55ACAF8978AC}"/>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794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0B5B3E-FB40-204F-B9CE-9A9AA2FD4EEB}"/>
              </a:ext>
            </a:extLst>
          </p:cNvPr>
          <p:cNvSpPr>
            <a:spLocks noGrp="1"/>
          </p:cNvSpPr>
          <p:nvPr>
            <p:ph type="title"/>
          </p:nvPr>
        </p:nvSpPr>
        <p:spPr>
          <a:xfrm>
            <a:off x="491569" y="198330"/>
            <a:ext cx="8352928" cy="406149"/>
          </a:xfrm>
        </p:spPr>
        <p:txBody>
          <a:bodyPr>
            <a:normAutofit/>
          </a:bodyPr>
          <a:lstStyle/>
          <a:p>
            <a:r>
              <a:rPr lang="en-GB" sz="2000"/>
              <a:t>Corporate goals and priorities</a:t>
            </a:r>
          </a:p>
        </p:txBody>
      </p:sp>
      <p:graphicFrame>
        <p:nvGraphicFramePr>
          <p:cNvPr id="3" name="Diagram 2">
            <a:extLst>
              <a:ext uri="{FF2B5EF4-FFF2-40B4-BE49-F238E27FC236}">
                <a16:creationId xmlns:a16="http://schemas.microsoft.com/office/drawing/2014/main" id="{5A5EF2FB-FE26-4B89-9AC7-BA3E94151978}"/>
              </a:ext>
            </a:extLst>
          </p:cNvPr>
          <p:cNvGraphicFramePr/>
          <p:nvPr>
            <p:extLst>
              <p:ext uri="{D42A27DB-BD31-4B8C-83A1-F6EECF244321}">
                <p14:modId xmlns:p14="http://schemas.microsoft.com/office/powerpoint/2010/main" val="3060880121"/>
              </p:ext>
            </p:extLst>
          </p:nvPr>
        </p:nvGraphicFramePr>
        <p:xfrm>
          <a:off x="1763688" y="807554"/>
          <a:ext cx="6588793"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4">
            <a:extLst>
              <a:ext uri="{FF2B5EF4-FFF2-40B4-BE49-F238E27FC236}">
                <a16:creationId xmlns:a16="http://schemas.microsoft.com/office/drawing/2014/main" id="{C099B094-157A-477E-84C8-9919920CF167}"/>
              </a:ext>
            </a:extLst>
          </p:cNvPr>
          <p:cNvSpPr/>
          <p:nvPr/>
        </p:nvSpPr>
        <p:spPr>
          <a:xfrm>
            <a:off x="558210" y="807555"/>
            <a:ext cx="1787751" cy="811384"/>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a:latin typeface="Arial" panose="020B0604020202020204" pitchFamily="34" charset="0"/>
                <a:cs typeface="Arial" panose="020B0604020202020204" pitchFamily="34" charset="0"/>
              </a:rPr>
              <a:t>STRATEGIC </a:t>
            </a:r>
          </a:p>
          <a:p>
            <a:pPr lvl="0" algn="ctr"/>
            <a:r>
              <a:rPr lang="en-GB" sz="1400">
                <a:latin typeface="Arial" panose="020B0604020202020204" pitchFamily="34" charset="0"/>
                <a:cs typeface="Arial" panose="020B0604020202020204" pitchFamily="34" charset="0"/>
              </a:rPr>
              <a:t>GOAL</a:t>
            </a:r>
          </a:p>
        </p:txBody>
      </p:sp>
      <p:sp>
        <p:nvSpPr>
          <p:cNvPr id="7" name="Obdélník 6">
            <a:extLst>
              <a:ext uri="{FF2B5EF4-FFF2-40B4-BE49-F238E27FC236}">
                <a16:creationId xmlns:a16="http://schemas.microsoft.com/office/drawing/2014/main" id="{B91385B1-1E3E-4028-9774-92B0B5E96B86}"/>
              </a:ext>
            </a:extLst>
          </p:cNvPr>
          <p:cNvSpPr/>
          <p:nvPr/>
        </p:nvSpPr>
        <p:spPr>
          <a:xfrm>
            <a:off x="558210" y="2166058"/>
            <a:ext cx="1787751" cy="811384"/>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a:latin typeface="Arial" panose="020B0604020202020204" pitchFamily="34" charset="0"/>
                <a:cs typeface="Arial" panose="020B0604020202020204" pitchFamily="34" charset="0"/>
              </a:rPr>
              <a:t>PRIORITY</a:t>
            </a:r>
          </a:p>
        </p:txBody>
      </p:sp>
      <p:sp>
        <p:nvSpPr>
          <p:cNvPr id="9" name="Obdélník 8">
            <a:extLst>
              <a:ext uri="{FF2B5EF4-FFF2-40B4-BE49-F238E27FC236}">
                <a16:creationId xmlns:a16="http://schemas.microsoft.com/office/drawing/2014/main" id="{E1AF7666-A9E6-41DC-9836-FC27DE19DAA7}"/>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51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FBD30B3-9E65-45E0-BF1B-6A5CAA6D0B0E}"/>
              </a:ext>
            </a:extLst>
          </p:cNvPr>
          <p:cNvSpPr txBox="1">
            <a:spLocks/>
          </p:cNvSpPr>
          <p:nvPr/>
        </p:nvSpPr>
        <p:spPr>
          <a:xfrm>
            <a:off x="473706" y="226577"/>
            <a:ext cx="8793509" cy="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0" lvl="2"/>
            <a:r>
              <a:rPr lang="en-GB" sz="2000"/>
              <a:t>Strategic goal: </a:t>
            </a:r>
            <a:r>
              <a:rPr lang="en-GB" sz="2000">
                <a:solidFill>
                  <a:srgbClr val="E6001E"/>
                </a:solidFill>
              </a:rPr>
              <a:t>Czech Republic brand management</a:t>
            </a:r>
          </a:p>
        </p:txBody>
      </p:sp>
      <p:grpSp>
        <p:nvGrpSpPr>
          <p:cNvPr id="5" name="Skupina 4">
            <a:extLst>
              <a:ext uri="{FF2B5EF4-FFF2-40B4-BE49-F238E27FC236}">
                <a16:creationId xmlns:a16="http://schemas.microsoft.com/office/drawing/2014/main" id="{DAF880D9-BABA-44BC-A8BE-E33F6C168214}"/>
              </a:ext>
            </a:extLst>
          </p:cNvPr>
          <p:cNvGrpSpPr/>
          <p:nvPr/>
        </p:nvGrpSpPr>
        <p:grpSpPr>
          <a:xfrm>
            <a:off x="473706" y="691981"/>
            <a:ext cx="3168352" cy="3449996"/>
            <a:chOff x="467544" y="741933"/>
            <a:chExt cx="3168352" cy="3449996"/>
          </a:xfrm>
        </p:grpSpPr>
        <p:sp>
          <p:nvSpPr>
            <p:cNvPr id="7" name="Zástupný symbol pro obsah 2">
              <a:extLst>
                <a:ext uri="{FF2B5EF4-FFF2-40B4-BE49-F238E27FC236}">
                  <a16:creationId xmlns:a16="http://schemas.microsoft.com/office/drawing/2014/main" id="{B936B4C0-969B-4DD3-81A2-68438BFC93BF}"/>
                </a:ext>
              </a:extLst>
            </p:cNvPr>
            <p:cNvSpPr txBox="1">
              <a:spLocks/>
            </p:cNvSpPr>
            <p:nvPr/>
          </p:nvSpPr>
          <p:spPr>
            <a:xfrm>
              <a:off x="467544" y="1203598"/>
              <a:ext cx="3168352" cy="2988331"/>
            </a:xfrm>
            <a:prstGeom prst="rect">
              <a:avLst/>
            </a:prstGeom>
            <a:solidFill>
              <a:schemeClr val="accent1">
                <a:lumMod val="20000"/>
                <a:lumOff val="80000"/>
              </a:schemeClr>
            </a:solidFill>
          </p:spPr>
          <p:txBody>
            <a:bodyPr>
              <a:normAutofit fontScale="925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lvl="0" indent="-171450">
                <a:spcBef>
                  <a:spcPts val="0"/>
                </a:spcBef>
                <a:spcAft>
                  <a:spcPts val="600"/>
                </a:spcAft>
                <a:buFont typeface="Arial" panose="020B0604020202020204" pitchFamily="34" charset="0"/>
                <a:buChar char="•"/>
              </a:pPr>
              <a:r>
                <a:rPr lang="en-GB" sz="1200" b="0"/>
                <a:t>Clear definition of the destination brand and its role in relation to other national brands</a:t>
              </a:r>
            </a:p>
            <a:p>
              <a:pPr marL="171450" lvl="0" indent="-171450">
                <a:spcBef>
                  <a:spcPts val="0"/>
                </a:spcBef>
                <a:spcAft>
                  <a:spcPts val="600"/>
                </a:spcAft>
                <a:buFont typeface="Arial" panose="020B0604020202020204" pitchFamily="34" charset="0"/>
                <a:buChar char="•"/>
              </a:pPr>
              <a:r>
                <a:rPr lang="en-GB" sz="1200" b="0"/>
                <a:t>Cooperation of CzechTrade, CzechInvest, Czech Centres abroad and their joint presentation as part of the CzechHouse concept at representative offices</a:t>
              </a:r>
            </a:p>
            <a:p>
              <a:pPr marL="171450" lvl="0" indent="-171450">
                <a:spcBef>
                  <a:spcPts val="0"/>
                </a:spcBef>
                <a:spcAft>
                  <a:spcPts val="600"/>
                </a:spcAft>
                <a:buFont typeface="Arial" panose="020B0604020202020204" pitchFamily="34" charset="0"/>
                <a:buChar char="•"/>
              </a:pPr>
              <a:r>
                <a:rPr lang="en-GB" sz="1200" b="0"/>
                <a:t>Cross-sectoral cooperation with MFA, MRD, MIT, MEYS, MA</a:t>
              </a:r>
            </a:p>
            <a:p>
              <a:pPr marL="171450" lvl="0" indent="-171450">
                <a:spcBef>
                  <a:spcPts val="0"/>
                </a:spcBef>
                <a:spcAft>
                  <a:spcPts val="600"/>
                </a:spcAft>
                <a:buFont typeface="Arial" panose="020B0604020202020204" pitchFamily="34" charset="0"/>
                <a:buChar char="•"/>
              </a:pPr>
              <a:r>
                <a:rPr lang="en-GB" sz="1200" b="0"/>
                <a:t>Active involvement in the National Marketing Team </a:t>
              </a:r>
            </a:p>
            <a:p>
              <a:pPr marL="171450" lvl="0" indent="-171450">
                <a:spcBef>
                  <a:spcPts val="0"/>
                </a:spcBef>
                <a:spcAft>
                  <a:spcPts val="600"/>
                </a:spcAft>
                <a:buFont typeface="Arial" panose="020B0604020202020204" pitchFamily="34" charset="0"/>
                <a:buChar char="•"/>
              </a:pPr>
              <a:r>
                <a:rPr lang="en-GB" sz="1200" b="0"/>
                <a:t>Support for events in collaboration with MK, the National Sports Agency/MEYS based on transparent methodology</a:t>
              </a:r>
            </a:p>
          </p:txBody>
        </p:sp>
        <p:sp>
          <p:nvSpPr>
            <p:cNvPr id="9" name="Obdélník 8">
              <a:extLst>
                <a:ext uri="{FF2B5EF4-FFF2-40B4-BE49-F238E27FC236}">
                  <a16:creationId xmlns:a16="http://schemas.microsoft.com/office/drawing/2014/main" id="{61488E72-6D7F-4F84-8912-C5D27110B6F1}"/>
                </a:ext>
              </a:extLst>
            </p:cNvPr>
            <p:cNvSpPr/>
            <p:nvPr/>
          </p:nvSpPr>
          <p:spPr>
            <a:xfrm>
              <a:off x="467544" y="741933"/>
              <a:ext cx="3168352" cy="661720"/>
            </a:xfrm>
            <a:prstGeom prst="rect">
              <a:avLst/>
            </a:prstGeom>
            <a:solidFill>
              <a:srgbClr val="003C78"/>
            </a:solidFill>
          </p:spPr>
          <p:txBody>
            <a:bodyPr wrap="square">
              <a:spAutoFit/>
            </a:bodyPr>
            <a:lstStyle/>
            <a:p>
              <a:pPr lvl="0" algn="ctr"/>
              <a:endParaRPr lang="cs-CZ" sz="7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Building a unified brand of </a:t>
              </a:r>
            </a:p>
            <a:p>
              <a:pPr lvl="0" algn="ctr"/>
              <a:r>
                <a:rPr lang="en-GB" sz="1200" b="1">
                  <a:solidFill>
                    <a:schemeClr val="bg1"/>
                  </a:solidFill>
                  <a:latin typeface="Arial" panose="020B0604020202020204" pitchFamily="34" charset="0"/>
                  <a:cs typeface="Arial" panose="020B0604020202020204" pitchFamily="34" charset="0"/>
                </a:rPr>
                <a:t>the Czech Republic</a:t>
              </a:r>
            </a:p>
            <a:p>
              <a:pPr lvl="0" algn="ctr"/>
              <a:endParaRPr lang="cs-CZ" sz="600" b="1" dirty="0">
                <a:solidFill>
                  <a:schemeClr val="bg1"/>
                </a:solidFill>
                <a:latin typeface="Arial" panose="020B0604020202020204" pitchFamily="34" charset="0"/>
                <a:cs typeface="Arial" panose="020B0604020202020204" pitchFamily="34" charset="0"/>
              </a:endParaRPr>
            </a:p>
          </p:txBody>
        </p:sp>
      </p:grpSp>
      <p:grpSp>
        <p:nvGrpSpPr>
          <p:cNvPr id="10" name="Skupina 9">
            <a:extLst>
              <a:ext uri="{FF2B5EF4-FFF2-40B4-BE49-F238E27FC236}">
                <a16:creationId xmlns:a16="http://schemas.microsoft.com/office/drawing/2014/main" id="{E7B48EF6-EC3F-4A0A-BCA1-2EBB02431AC5}"/>
              </a:ext>
            </a:extLst>
          </p:cNvPr>
          <p:cNvGrpSpPr/>
          <p:nvPr/>
        </p:nvGrpSpPr>
        <p:grpSpPr>
          <a:xfrm>
            <a:off x="4002098" y="691981"/>
            <a:ext cx="3168352" cy="3449996"/>
            <a:chOff x="467544" y="741933"/>
            <a:chExt cx="3168352" cy="3449996"/>
          </a:xfrm>
        </p:grpSpPr>
        <p:sp>
          <p:nvSpPr>
            <p:cNvPr id="11" name="Zástupný symbol pro obsah 2">
              <a:extLst>
                <a:ext uri="{FF2B5EF4-FFF2-40B4-BE49-F238E27FC236}">
                  <a16:creationId xmlns:a16="http://schemas.microsoft.com/office/drawing/2014/main" id="{68270B33-4892-4201-9BC3-46315EC80B34}"/>
                </a:ext>
              </a:extLst>
            </p:cNvPr>
            <p:cNvSpPr txBox="1">
              <a:spLocks/>
            </p:cNvSpPr>
            <p:nvPr/>
          </p:nvSpPr>
          <p:spPr>
            <a:xfrm>
              <a:off x="467544" y="1203598"/>
              <a:ext cx="3168352" cy="2988331"/>
            </a:xfrm>
            <a:prstGeom prst="rect">
              <a:avLst/>
            </a:prstGeom>
            <a:solidFill>
              <a:schemeClr val="accent1">
                <a:lumMod val="20000"/>
                <a:lumOff val="80000"/>
              </a:schemeClr>
            </a:solidFill>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lvl="0" indent="-171450">
                <a:spcBef>
                  <a:spcPts val="0"/>
                </a:spcBef>
                <a:spcAft>
                  <a:spcPts val="600"/>
                </a:spcAft>
                <a:buFont typeface="Arial" panose="020B0604020202020204" pitchFamily="34" charset="0"/>
                <a:buChar char="•"/>
              </a:pPr>
              <a:r>
                <a:rPr lang="en-GB" sz="1200" b="0"/>
                <a:t>Projects in collaboration with iconic brands and main players in the sector </a:t>
              </a:r>
            </a:p>
            <a:p>
              <a:pPr marL="171450" lvl="0" indent="-171450">
                <a:spcBef>
                  <a:spcPts val="0"/>
                </a:spcBef>
                <a:spcAft>
                  <a:spcPts val="600"/>
                </a:spcAft>
                <a:buFont typeface="Arial" panose="020B0604020202020204" pitchFamily="34" charset="0"/>
                <a:buChar char="•"/>
              </a:pPr>
              <a:r>
                <a:rPr lang="en-GB" sz="1200" b="0"/>
                <a:t>Support for projects under the auspices of professional associations</a:t>
              </a:r>
            </a:p>
            <a:p>
              <a:pPr marL="171450" lvl="0" indent="-171450">
                <a:spcBef>
                  <a:spcPts val="0"/>
                </a:spcBef>
                <a:spcAft>
                  <a:spcPts val="600"/>
                </a:spcAft>
                <a:buFont typeface="Arial" panose="020B0604020202020204" pitchFamily="34" charset="0"/>
                <a:buChar char="•"/>
              </a:pPr>
              <a:r>
                <a:rPr lang="en-GB" sz="1200" b="0"/>
                <a:t>Active involvement as part of memberships in international organizations – ETC, V4, and effective use of their resources.</a:t>
              </a:r>
            </a:p>
            <a:p>
              <a:pPr marL="171450" indent="-171450">
                <a:spcBef>
                  <a:spcPts val="0"/>
                </a:spcBef>
                <a:spcAft>
                  <a:spcPts val="600"/>
                </a:spcAft>
                <a:buFont typeface="Arial" panose="020B0604020202020204" pitchFamily="34" charset="0"/>
                <a:buChar char="•"/>
              </a:pPr>
              <a:r>
                <a:rPr lang="en-GB" sz="1200" b="0"/>
                <a:t>Entering into Memoranda of Cooperation – key associations, or universities as well</a:t>
              </a:r>
            </a:p>
            <a:p>
              <a:pPr marL="171450" lvl="0" indent="-171450">
                <a:spcBef>
                  <a:spcPts val="0"/>
                </a:spcBef>
                <a:spcAft>
                  <a:spcPts val="600"/>
                </a:spcAft>
                <a:buFont typeface="Arial" panose="020B0604020202020204" pitchFamily="34" charset="0"/>
                <a:buChar char="•"/>
              </a:pPr>
              <a:endParaRPr lang="cs-CZ" sz="1200" b="0" dirty="0"/>
            </a:p>
          </p:txBody>
        </p:sp>
        <p:sp>
          <p:nvSpPr>
            <p:cNvPr id="12" name="Obdélník 11">
              <a:extLst>
                <a:ext uri="{FF2B5EF4-FFF2-40B4-BE49-F238E27FC236}">
                  <a16:creationId xmlns:a16="http://schemas.microsoft.com/office/drawing/2014/main" id="{35902F42-083C-4F9B-9504-B5423CBFB7D9}"/>
                </a:ext>
              </a:extLst>
            </p:cNvPr>
            <p:cNvSpPr/>
            <p:nvPr/>
          </p:nvSpPr>
          <p:spPr>
            <a:xfrm>
              <a:off x="467544" y="741933"/>
              <a:ext cx="3168352" cy="646331"/>
            </a:xfrm>
            <a:prstGeom prst="rect">
              <a:avLst/>
            </a:prstGeom>
            <a:solidFill>
              <a:srgbClr val="003C78"/>
            </a:solidFill>
          </p:spPr>
          <p:txBody>
            <a:bodyPr wrap="square">
              <a:spAutoFit/>
            </a:bodyPr>
            <a:lstStyle/>
            <a:p>
              <a:pPr lvl="0" algn="ctr"/>
              <a:endParaRPr lang="cs-CZ" sz="700" b="1" dirty="0">
                <a:solidFill>
                  <a:schemeClr val="bg1"/>
                </a:solidFill>
                <a:latin typeface="Arial" panose="020B0604020202020204" pitchFamily="34" charset="0"/>
                <a:cs typeface="Arial" panose="020B0604020202020204" pitchFamily="34" charset="0"/>
              </a:endParaRPr>
            </a:p>
            <a:p>
              <a:pPr lvl="0" algn="ctr"/>
              <a:endParaRPr lang="cs-CZ" sz="7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Strategic partnerships</a:t>
              </a:r>
            </a:p>
            <a:p>
              <a:pPr lvl="0" algn="ctr"/>
              <a:endParaRPr lang="cs-CZ" sz="1000" b="1" dirty="0">
                <a:solidFill>
                  <a:schemeClr val="bg1"/>
                </a:solidFill>
                <a:latin typeface="Arial" panose="020B0604020202020204" pitchFamily="34" charset="0"/>
                <a:cs typeface="Arial" panose="020B0604020202020204" pitchFamily="34" charset="0"/>
              </a:endParaRPr>
            </a:p>
          </p:txBody>
        </p:sp>
      </p:grpSp>
      <p:sp>
        <p:nvSpPr>
          <p:cNvPr id="2" name="Obdélník 1">
            <a:extLst>
              <a:ext uri="{FF2B5EF4-FFF2-40B4-BE49-F238E27FC236}">
                <a16:creationId xmlns:a16="http://schemas.microsoft.com/office/drawing/2014/main" id="{8E36A78A-3DF3-41B6-A3AC-B8F27BC6DD07}"/>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9867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FBD30B3-9E65-45E0-BF1B-6A5CAA6D0B0E}"/>
              </a:ext>
            </a:extLst>
          </p:cNvPr>
          <p:cNvSpPr txBox="1">
            <a:spLocks/>
          </p:cNvSpPr>
          <p:nvPr/>
        </p:nvSpPr>
        <p:spPr>
          <a:xfrm>
            <a:off x="428999" y="180806"/>
            <a:ext cx="8793509" cy="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0" lvl="2"/>
            <a:r>
              <a:rPr lang="en-GB" sz="2000"/>
              <a:t>Strategic goal: </a:t>
            </a:r>
            <a:r>
              <a:rPr lang="en-GB" sz="2000">
                <a:solidFill>
                  <a:srgbClr val="E6001E"/>
                </a:solidFill>
              </a:rPr>
              <a:t>Effective CzechTourism</a:t>
            </a:r>
          </a:p>
        </p:txBody>
      </p:sp>
      <p:grpSp>
        <p:nvGrpSpPr>
          <p:cNvPr id="12" name="Skupina 11">
            <a:extLst>
              <a:ext uri="{FF2B5EF4-FFF2-40B4-BE49-F238E27FC236}">
                <a16:creationId xmlns:a16="http://schemas.microsoft.com/office/drawing/2014/main" id="{2AAE3A01-4A41-48C5-98F8-AC2F1274876B}"/>
              </a:ext>
            </a:extLst>
          </p:cNvPr>
          <p:cNvGrpSpPr/>
          <p:nvPr/>
        </p:nvGrpSpPr>
        <p:grpSpPr>
          <a:xfrm>
            <a:off x="3131840" y="627534"/>
            <a:ext cx="2736304" cy="3449996"/>
            <a:chOff x="467544" y="741933"/>
            <a:chExt cx="3168352" cy="3449996"/>
          </a:xfrm>
        </p:grpSpPr>
        <p:sp>
          <p:nvSpPr>
            <p:cNvPr id="13" name="Zástupný symbol pro obsah 2">
              <a:extLst>
                <a:ext uri="{FF2B5EF4-FFF2-40B4-BE49-F238E27FC236}">
                  <a16:creationId xmlns:a16="http://schemas.microsoft.com/office/drawing/2014/main" id="{B4180F9A-31D1-4004-B27E-2F538CEC0B67}"/>
                </a:ext>
              </a:extLst>
            </p:cNvPr>
            <p:cNvSpPr txBox="1">
              <a:spLocks/>
            </p:cNvSpPr>
            <p:nvPr/>
          </p:nvSpPr>
          <p:spPr>
            <a:xfrm>
              <a:off x="467544" y="1388264"/>
              <a:ext cx="3168352" cy="2803665"/>
            </a:xfrm>
            <a:prstGeom prst="rect">
              <a:avLst/>
            </a:prstGeom>
            <a:solidFill>
              <a:schemeClr val="accent1">
                <a:lumMod val="20000"/>
                <a:lumOff val="80000"/>
              </a:schemeClr>
            </a:solidFill>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lvl="0" indent="-171450">
                <a:spcBef>
                  <a:spcPts val="0"/>
                </a:spcBef>
                <a:spcAft>
                  <a:spcPts val="600"/>
                </a:spcAft>
                <a:buFont typeface="Arial" panose="020B0604020202020204" pitchFamily="34" charset="0"/>
                <a:buChar char="•"/>
              </a:pPr>
              <a:r>
                <a:rPr lang="en-GB" sz="1200" b="0"/>
                <a:t>Introduction of an electronic tool for management of projects at CzT</a:t>
              </a:r>
            </a:p>
            <a:p>
              <a:pPr marL="171450" lvl="0" indent="-171450">
                <a:spcBef>
                  <a:spcPts val="0"/>
                </a:spcBef>
                <a:spcAft>
                  <a:spcPts val="600"/>
                </a:spcAft>
                <a:buFont typeface="Arial" panose="020B0604020202020204" pitchFamily="34" charset="0"/>
                <a:buChar char="•"/>
              </a:pPr>
              <a:r>
                <a:rPr lang="en-GB" sz="1200" b="0"/>
                <a:t>Introduction of a dynamic purchasing system</a:t>
              </a:r>
            </a:p>
            <a:p>
              <a:pPr marL="171450" lvl="0" indent="-171450">
                <a:spcBef>
                  <a:spcPts val="0"/>
                </a:spcBef>
                <a:spcAft>
                  <a:spcPts val="600"/>
                </a:spcAft>
                <a:buFont typeface="Arial" panose="020B0604020202020204" pitchFamily="34" charset="0"/>
                <a:buChar char="•"/>
              </a:pPr>
              <a:r>
                <a:rPr lang="en-GB" sz="1200" b="0"/>
                <a:t>Regular publication of the plan of public contracts and current budget on the CzT website</a:t>
              </a:r>
            </a:p>
            <a:p>
              <a:pPr marL="171450" lvl="0" indent="-171450">
                <a:spcBef>
                  <a:spcPts val="0"/>
                </a:spcBef>
                <a:spcAft>
                  <a:spcPts val="600"/>
                </a:spcAft>
                <a:buFont typeface="Arial" panose="020B0604020202020204" pitchFamily="34" charset="0"/>
                <a:buChar char="•"/>
              </a:pPr>
              <a:r>
                <a:rPr lang="en-GB" sz="1200" b="0"/>
                <a:t>Setting out a transparent process for selection of partner events in accordance with 3E – approving by the cross-sectoral board</a:t>
              </a:r>
            </a:p>
          </p:txBody>
        </p:sp>
        <p:sp>
          <p:nvSpPr>
            <p:cNvPr id="14" name="Obdélník 13">
              <a:extLst>
                <a:ext uri="{FF2B5EF4-FFF2-40B4-BE49-F238E27FC236}">
                  <a16:creationId xmlns:a16="http://schemas.microsoft.com/office/drawing/2014/main" id="{45AC8683-8365-45EE-97BB-93C72463BAB6}"/>
                </a:ext>
              </a:extLst>
            </p:cNvPr>
            <p:cNvSpPr/>
            <p:nvPr/>
          </p:nvSpPr>
          <p:spPr>
            <a:xfrm>
              <a:off x="467544" y="741933"/>
              <a:ext cx="3168352" cy="723275"/>
            </a:xfrm>
            <a:prstGeom prst="rect">
              <a:avLst/>
            </a:prstGeom>
            <a:solidFill>
              <a:srgbClr val="003C78"/>
            </a:solidFill>
          </p:spPr>
          <p:txBody>
            <a:bodyPr wrap="square">
              <a:spAutoFit/>
            </a:bodyPr>
            <a:lstStyle/>
            <a:p>
              <a:pPr lvl="0" algn="ctr"/>
              <a:endParaRPr lang="cs-CZ" sz="7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Introduction of project management and agency transparency </a:t>
              </a:r>
            </a:p>
            <a:p>
              <a:pPr lvl="0" algn="ctr"/>
              <a:endParaRPr lang="cs-CZ" sz="1000" b="1" dirty="0">
                <a:solidFill>
                  <a:schemeClr val="bg1"/>
                </a:solidFill>
                <a:latin typeface="Arial" panose="020B0604020202020204" pitchFamily="34" charset="0"/>
                <a:cs typeface="Arial" panose="020B0604020202020204" pitchFamily="34" charset="0"/>
              </a:endParaRPr>
            </a:p>
          </p:txBody>
        </p:sp>
      </p:grpSp>
      <p:grpSp>
        <p:nvGrpSpPr>
          <p:cNvPr id="15" name="Skupina 14">
            <a:extLst>
              <a:ext uri="{FF2B5EF4-FFF2-40B4-BE49-F238E27FC236}">
                <a16:creationId xmlns:a16="http://schemas.microsoft.com/office/drawing/2014/main" id="{E35935DE-E0CF-477C-9A87-B62DFEE03D15}"/>
              </a:ext>
            </a:extLst>
          </p:cNvPr>
          <p:cNvGrpSpPr/>
          <p:nvPr/>
        </p:nvGrpSpPr>
        <p:grpSpPr>
          <a:xfrm>
            <a:off x="5978697" y="627534"/>
            <a:ext cx="2735144" cy="3449996"/>
            <a:chOff x="345420" y="741933"/>
            <a:chExt cx="3168352" cy="3449996"/>
          </a:xfrm>
        </p:grpSpPr>
        <p:sp>
          <p:nvSpPr>
            <p:cNvPr id="16" name="Zástupný symbol pro obsah 2">
              <a:extLst>
                <a:ext uri="{FF2B5EF4-FFF2-40B4-BE49-F238E27FC236}">
                  <a16:creationId xmlns:a16="http://schemas.microsoft.com/office/drawing/2014/main" id="{F95DE115-B28F-487C-994B-597225AC4487}"/>
                </a:ext>
              </a:extLst>
            </p:cNvPr>
            <p:cNvSpPr txBox="1">
              <a:spLocks/>
            </p:cNvSpPr>
            <p:nvPr/>
          </p:nvSpPr>
          <p:spPr>
            <a:xfrm>
              <a:off x="345420" y="1388264"/>
              <a:ext cx="3168352" cy="2803665"/>
            </a:xfrm>
            <a:prstGeom prst="rect">
              <a:avLst/>
            </a:prstGeom>
            <a:solidFill>
              <a:schemeClr val="accent1">
                <a:lumMod val="20000"/>
                <a:lumOff val="80000"/>
              </a:schemeClr>
            </a:solidFill>
          </p:spPr>
          <p:txBody>
            <a:bodyPr>
              <a:normAutofit lnSpcReduction="100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lvl="0" indent="-171450">
                <a:spcBef>
                  <a:spcPts val="0"/>
                </a:spcBef>
                <a:spcAft>
                  <a:spcPts val="600"/>
                </a:spcAft>
                <a:buFont typeface="Arial" panose="020B0604020202020204" pitchFamily="34" charset="0"/>
                <a:buChar char="•"/>
              </a:pPr>
              <a:r>
                <a:rPr lang="en-GB" sz="1200" b="0"/>
                <a:t>Emphasis placed on digital marketing</a:t>
              </a:r>
            </a:p>
            <a:p>
              <a:pPr marL="171450" lvl="0" indent="-171450">
                <a:spcBef>
                  <a:spcPts val="0"/>
                </a:spcBef>
                <a:spcAft>
                  <a:spcPts val="600"/>
                </a:spcAft>
                <a:buFont typeface="Arial" panose="020B0604020202020204" pitchFamily="34" charset="0"/>
                <a:buChar char="•"/>
              </a:pPr>
              <a:r>
                <a:rPr lang="en-GB" sz="1200" b="0"/>
                <a:t>Development of “Kudy z nudy” and the Visitczechrepublic.com destination portal, including the B2B section</a:t>
              </a:r>
            </a:p>
            <a:p>
              <a:pPr marL="171450" lvl="0" indent="-171450">
                <a:spcBef>
                  <a:spcPts val="0"/>
                </a:spcBef>
                <a:spcAft>
                  <a:spcPts val="600"/>
                </a:spcAft>
                <a:buFont typeface="Arial" panose="020B0604020202020204" pitchFamily="34" charset="0"/>
                <a:buChar char="•"/>
              </a:pPr>
              <a:r>
                <a:rPr lang="en-GB" sz="1200" b="0"/>
                <a:t>Concentration on clear measurability of results</a:t>
              </a:r>
            </a:p>
            <a:p>
              <a:pPr marL="171450" lvl="0" indent="-171450">
                <a:spcBef>
                  <a:spcPts val="0"/>
                </a:spcBef>
                <a:spcAft>
                  <a:spcPts val="600"/>
                </a:spcAft>
                <a:buFont typeface="Arial" panose="020B0604020202020204" pitchFamily="34" charset="0"/>
                <a:buChar char="•"/>
              </a:pPr>
              <a:r>
                <a:rPr lang="en-GB" sz="1200" b="0"/>
                <a:t>Creation of a technical solution for a central register of guests staying at collective and individual accommodation establishments in the CR – the eVisitor project</a:t>
              </a:r>
            </a:p>
          </p:txBody>
        </p:sp>
        <p:sp>
          <p:nvSpPr>
            <p:cNvPr id="17" name="Obdélník 16">
              <a:extLst>
                <a:ext uri="{FF2B5EF4-FFF2-40B4-BE49-F238E27FC236}">
                  <a16:creationId xmlns:a16="http://schemas.microsoft.com/office/drawing/2014/main" id="{73AE0AB7-5F06-4EC5-963D-E5F20B218F40}"/>
                </a:ext>
              </a:extLst>
            </p:cNvPr>
            <p:cNvSpPr/>
            <p:nvPr/>
          </p:nvSpPr>
          <p:spPr>
            <a:xfrm>
              <a:off x="345420" y="741933"/>
              <a:ext cx="3168352" cy="723275"/>
            </a:xfrm>
            <a:prstGeom prst="rect">
              <a:avLst/>
            </a:prstGeom>
            <a:solidFill>
              <a:srgbClr val="003C78"/>
            </a:solidFill>
          </p:spPr>
          <p:txBody>
            <a:bodyPr wrap="square">
              <a:spAutoFit/>
            </a:bodyPr>
            <a:lstStyle/>
            <a:p>
              <a:pPr lvl="0" algn="ctr"/>
              <a:endParaRPr lang="cs-CZ" sz="7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Digitalization of the agency and related processes</a:t>
              </a:r>
            </a:p>
            <a:p>
              <a:pPr lvl="0" algn="ctr"/>
              <a:endParaRPr lang="cs-CZ" sz="1000" b="1" dirty="0">
                <a:solidFill>
                  <a:schemeClr val="bg1"/>
                </a:solidFill>
                <a:latin typeface="Arial" panose="020B0604020202020204" pitchFamily="34" charset="0"/>
                <a:cs typeface="Arial" panose="020B0604020202020204" pitchFamily="34" charset="0"/>
              </a:endParaRPr>
            </a:p>
          </p:txBody>
        </p:sp>
      </p:grpSp>
      <p:grpSp>
        <p:nvGrpSpPr>
          <p:cNvPr id="2" name="Skupina 1">
            <a:extLst>
              <a:ext uri="{FF2B5EF4-FFF2-40B4-BE49-F238E27FC236}">
                <a16:creationId xmlns:a16="http://schemas.microsoft.com/office/drawing/2014/main" id="{FAEDF830-3F87-4C15-B32F-72AE2E98C8A3}"/>
              </a:ext>
            </a:extLst>
          </p:cNvPr>
          <p:cNvGrpSpPr/>
          <p:nvPr/>
        </p:nvGrpSpPr>
        <p:grpSpPr>
          <a:xfrm>
            <a:off x="428999" y="621257"/>
            <a:ext cx="2611833" cy="3457286"/>
            <a:chOff x="435988" y="621257"/>
            <a:chExt cx="2737520" cy="3457286"/>
          </a:xfrm>
        </p:grpSpPr>
        <p:sp>
          <p:nvSpPr>
            <p:cNvPr id="10" name="Zástupný symbol pro obsah 2">
              <a:extLst>
                <a:ext uri="{FF2B5EF4-FFF2-40B4-BE49-F238E27FC236}">
                  <a16:creationId xmlns:a16="http://schemas.microsoft.com/office/drawing/2014/main" id="{4EA2B8D9-2D48-4B3A-A36D-70D01151576E}"/>
                </a:ext>
              </a:extLst>
            </p:cNvPr>
            <p:cNvSpPr txBox="1">
              <a:spLocks/>
            </p:cNvSpPr>
            <p:nvPr/>
          </p:nvSpPr>
          <p:spPr>
            <a:xfrm>
              <a:off x="437204" y="1290555"/>
              <a:ext cx="2736304" cy="2787988"/>
            </a:xfrm>
            <a:prstGeom prst="rect">
              <a:avLst/>
            </a:prstGeom>
            <a:solidFill>
              <a:schemeClr val="accent1">
                <a:lumMod val="20000"/>
                <a:lumOff val="80000"/>
              </a:schemeClr>
            </a:solidFill>
          </p:spPr>
          <p:txBody>
            <a:bodyPr lIns="91440" tIns="45720" rIns="91440" bIns="45720" anchor="t">
              <a:no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indent="-171450">
                <a:spcBef>
                  <a:spcPts val="0"/>
                </a:spcBef>
                <a:spcAft>
                  <a:spcPts val="600"/>
                </a:spcAft>
                <a:buFont typeface="Arial" panose="020B0604020202020204" pitchFamily="34" charset="0"/>
                <a:buChar char="•"/>
              </a:pPr>
              <a:r>
                <a:rPr lang="en-GB" sz="1200" b="0">
                  <a:latin typeface="Arial"/>
                  <a:cs typeface="Arial"/>
                </a:rPr>
                <a:t>Reduction of the administrative load – digitalization of processes</a:t>
              </a:r>
            </a:p>
            <a:p>
              <a:pPr marL="171450" indent="-171450">
                <a:spcBef>
                  <a:spcPts val="0"/>
                </a:spcBef>
                <a:spcAft>
                  <a:spcPts val="600"/>
                </a:spcAft>
                <a:buFont typeface="Arial" panose="020B0604020202020204" pitchFamily="34" charset="0"/>
                <a:buChar char="•"/>
              </a:pPr>
              <a:r>
                <a:rPr lang="en-GB" sz="1200" b="0">
                  <a:latin typeface="Arial"/>
                  <a:cs typeface="Arial"/>
                </a:rPr>
                <a:t>Continual education of employees, traineeships at representative offices abroad</a:t>
              </a:r>
            </a:p>
            <a:p>
              <a:pPr marL="171450" indent="-171450">
                <a:spcBef>
                  <a:spcPts val="0"/>
                </a:spcBef>
                <a:spcAft>
                  <a:spcPts val="600"/>
                </a:spcAft>
                <a:buFont typeface="Arial" panose="020B0604020202020204" pitchFamily="34" charset="0"/>
                <a:buChar char="•"/>
              </a:pPr>
              <a:r>
                <a:rPr lang="en-GB" sz="1200" b="0">
                  <a:latin typeface="Arial"/>
                  <a:cs typeface="Arial"/>
                </a:rPr>
                <a:t>Focus on specialized training courses – minimization of outsourcing</a:t>
              </a:r>
            </a:p>
            <a:p>
              <a:pPr marL="171450" indent="-171450">
                <a:spcBef>
                  <a:spcPts val="0"/>
                </a:spcBef>
                <a:spcAft>
                  <a:spcPts val="600"/>
                </a:spcAft>
                <a:buFont typeface="Arial" panose="020B0604020202020204" pitchFamily="34" charset="0"/>
                <a:buChar char="•"/>
              </a:pPr>
              <a:r>
                <a:rPr lang="en-GB" sz="1200" b="0">
                  <a:latin typeface="Arial"/>
                  <a:cs typeface="Arial"/>
                </a:rPr>
                <a:t>Reduction of fluctuation and team stabilization</a:t>
              </a:r>
            </a:p>
          </p:txBody>
        </p:sp>
        <p:sp>
          <p:nvSpPr>
            <p:cNvPr id="18" name="Obdélník 17">
              <a:extLst>
                <a:ext uri="{FF2B5EF4-FFF2-40B4-BE49-F238E27FC236}">
                  <a16:creationId xmlns:a16="http://schemas.microsoft.com/office/drawing/2014/main" id="{F08923D3-7C7B-4422-865F-C9B739D69173}"/>
                </a:ext>
              </a:extLst>
            </p:cNvPr>
            <p:cNvSpPr/>
            <p:nvPr/>
          </p:nvSpPr>
          <p:spPr>
            <a:xfrm>
              <a:off x="435988" y="621257"/>
              <a:ext cx="2736304" cy="738664"/>
            </a:xfrm>
            <a:prstGeom prst="rect">
              <a:avLst/>
            </a:prstGeom>
            <a:solidFill>
              <a:srgbClr val="003C78"/>
            </a:solidFill>
          </p:spPr>
          <p:txBody>
            <a:bodyPr wrap="square">
              <a:spAutoFit/>
            </a:bodyPr>
            <a:lstStyle/>
            <a:p>
              <a:pPr lvl="0" algn="ctr">
                <a:spcAft>
                  <a:spcPts val="600"/>
                </a:spcAft>
              </a:pPr>
              <a:r>
                <a:rPr lang="en-GB" sz="1200" b="1">
                  <a:solidFill>
                    <a:schemeClr val="bg1"/>
                  </a:solidFill>
                  <a:latin typeface="Arial" panose="020B0604020202020204" pitchFamily="34" charset="0"/>
                  <a:cs typeface="Arial" panose="020B0604020202020204" pitchFamily="34" charset="0"/>
                </a:rPr>
                <a:t>CzechTourism – a stable and attractive employer for a motivated team of professionals</a:t>
              </a:r>
            </a:p>
            <a:p>
              <a:pPr lvl="0" algn="ctr"/>
              <a:endParaRPr lang="cs-CZ" sz="100" b="1" dirty="0">
                <a:solidFill>
                  <a:schemeClr val="bg1"/>
                </a:solidFill>
                <a:latin typeface="Arial" panose="020B0604020202020204" pitchFamily="34" charset="0"/>
                <a:cs typeface="Arial" panose="020B0604020202020204" pitchFamily="34" charset="0"/>
              </a:endParaRPr>
            </a:p>
          </p:txBody>
        </p:sp>
      </p:grpSp>
      <p:sp>
        <p:nvSpPr>
          <p:cNvPr id="4" name="Obdélník 3">
            <a:extLst>
              <a:ext uri="{FF2B5EF4-FFF2-40B4-BE49-F238E27FC236}">
                <a16:creationId xmlns:a16="http://schemas.microsoft.com/office/drawing/2014/main" id="{3C71E10E-2295-49B4-9345-336EEB53ADDE}"/>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96255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FBD30B3-9E65-45E0-BF1B-6A5CAA6D0B0E}"/>
              </a:ext>
            </a:extLst>
          </p:cNvPr>
          <p:cNvSpPr txBox="1">
            <a:spLocks/>
          </p:cNvSpPr>
          <p:nvPr/>
        </p:nvSpPr>
        <p:spPr>
          <a:xfrm>
            <a:off x="511090" y="238548"/>
            <a:ext cx="8793509" cy="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0" lvl="2"/>
            <a:r>
              <a:rPr lang="en-GB" sz="2000"/>
              <a:t>Strategic goal: </a:t>
            </a:r>
            <a:r>
              <a:rPr lang="en-GB" sz="2000">
                <a:solidFill>
                  <a:srgbClr val="E6001E"/>
                </a:solidFill>
              </a:rPr>
              <a:t>Effective support for entrepreneurs and regions</a:t>
            </a:r>
          </a:p>
        </p:txBody>
      </p:sp>
      <p:sp>
        <p:nvSpPr>
          <p:cNvPr id="10" name="Zástupný symbol pro obsah 2">
            <a:extLst>
              <a:ext uri="{FF2B5EF4-FFF2-40B4-BE49-F238E27FC236}">
                <a16:creationId xmlns:a16="http://schemas.microsoft.com/office/drawing/2014/main" id="{4EA2B8D9-2D48-4B3A-A36D-70D01151576E}"/>
              </a:ext>
            </a:extLst>
          </p:cNvPr>
          <p:cNvSpPr txBox="1">
            <a:spLocks/>
          </p:cNvSpPr>
          <p:nvPr/>
        </p:nvSpPr>
        <p:spPr>
          <a:xfrm>
            <a:off x="511090" y="1289459"/>
            <a:ext cx="2196711" cy="2697210"/>
          </a:xfrm>
          <a:prstGeom prst="rect">
            <a:avLst/>
          </a:prstGeom>
          <a:solidFill>
            <a:schemeClr val="accent1">
              <a:lumMod val="20000"/>
              <a:lumOff val="80000"/>
            </a:schemeClr>
          </a:solidFill>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8000" indent="-108000">
              <a:spcBef>
                <a:spcPts val="0"/>
              </a:spcBef>
              <a:spcAft>
                <a:spcPts val="600"/>
              </a:spcAft>
              <a:buFont typeface="Arial" panose="020B0604020202020204" pitchFamily="34" charset="0"/>
              <a:buChar char="•"/>
            </a:pPr>
            <a:r>
              <a:rPr lang="en-GB" sz="1000" b="0">
                <a:latin typeface="Arial"/>
                <a:cs typeface="Arial"/>
              </a:rPr>
              <a:t>Holding regular meetings with key partners – CUT, CCCT (Czech Confederation of Commerce and Tourism)</a:t>
            </a:r>
          </a:p>
          <a:p>
            <a:pPr marL="108000" indent="-108000">
              <a:spcBef>
                <a:spcPts val="0"/>
              </a:spcBef>
              <a:spcAft>
                <a:spcPts val="600"/>
              </a:spcAft>
              <a:buFont typeface="Arial" panose="020B0604020202020204" pitchFamily="34" charset="0"/>
              <a:buChar char="•"/>
            </a:pPr>
            <a:r>
              <a:rPr lang="en-GB" sz="1000" b="0">
                <a:latin typeface="Arial"/>
                <a:cs typeface="Arial"/>
              </a:rPr>
              <a:t>Creation of positive PR activities of CzT and DMO and emphasizing the importance of tourism and its effective management</a:t>
            </a:r>
          </a:p>
          <a:p>
            <a:pPr marL="108000" lvl="0" indent="-108000">
              <a:spcBef>
                <a:spcPts val="0"/>
              </a:spcBef>
              <a:spcAft>
                <a:spcPts val="600"/>
              </a:spcAft>
              <a:buFont typeface="Arial" panose="020B0604020202020204" pitchFamily="34" charset="0"/>
              <a:buChar char="•"/>
            </a:pPr>
            <a:r>
              <a:rPr lang="en-GB" sz="1000" b="0">
                <a:latin typeface="Arial"/>
                <a:cs typeface="Arial"/>
              </a:rPr>
              <a:t>Packages of CzT services for regions and entrepreneurs</a:t>
            </a:r>
          </a:p>
          <a:p>
            <a:pPr marL="108000" lvl="0" indent="-108000">
              <a:spcBef>
                <a:spcPts val="0"/>
              </a:spcBef>
              <a:spcAft>
                <a:spcPts val="600"/>
              </a:spcAft>
              <a:buFont typeface="Arial" panose="020B0604020202020204" pitchFamily="34" charset="0"/>
              <a:buChar char="•"/>
            </a:pPr>
            <a:r>
              <a:rPr lang="en-GB" sz="1000" b="0">
                <a:latin typeface="Arial"/>
                <a:cs typeface="Arial"/>
              </a:rPr>
              <a:t>Marketing campaigns always in cooperation with regions and private entities</a:t>
            </a:r>
          </a:p>
        </p:txBody>
      </p:sp>
      <p:sp>
        <p:nvSpPr>
          <p:cNvPr id="13" name="Zástupný symbol pro obsah 2">
            <a:extLst>
              <a:ext uri="{FF2B5EF4-FFF2-40B4-BE49-F238E27FC236}">
                <a16:creationId xmlns:a16="http://schemas.microsoft.com/office/drawing/2014/main" id="{B4180F9A-31D1-4004-B27E-2F538CEC0B67}"/>
              </a:ext>
            </a:extLst>
          </p:cNvPr>
          <p:cNvSpPr txBox="1">
            <a:spLocks/>
          </p:cNvSpPr>
          <p:nvPr/>
        </p:nvSpPr>
        <p:spPr>
          <a:xfrm>
            <a:off x="2810026" y="1086136"/>
            <a:ext cx="1514202" cy="2900532"/>
          </a:xfrm>
          <a:prstGeom prst="rect">
            <a:avLst/>
          </a:prstGeom>
          <a:solidFill>
            <a:schemeClr val="accent1">
              <a:lumMod val="20000"/>
              <a:lumOff val="80000"/>
            </a:schemeClr>
          </a:solidFill>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000" b="0" dirty="0">
              <a:solidFill>
                <a:srgbClr val="FF0000"/>
              </a:solidFill>
            </a:endParaRPr>
          </a:p>
          <a:p>
            <a:pPr marL="108000" lvl="0" indent="-108000">
              <a:spcBef>
                <a:spcPts val="0"/>
              </a:spcBef>
              <a:spcAft>
                <a:spcPts val="600"/>
              </a:spcAft>
              <a:buFont typeface="Arial" panose="020B0604020202020204" pitchFamily="34" charset="0"/>
              <a:buChar char="•"/>
            </a:pPr>
            <a:r>
              <a:rPr lang="en-GB" sz="1000" b="0"/>
              <a:t>Promotion of family businesses (as per def. approved by the CR Government in 2019) and start-ups</a:t>
            </a:r>
          </a:p>
          <a:p>
            <a:pPr marL="108000" lvl="0" indent="-108000">
              <a:spcBef>
                <a:spcPts val="0"/>
              </a:spcBef>
              <a:spcAft>
                <a:spcPts val="600"/>
              </a:spcAft>
              <a:buFont typeface="Arial" panose="020B0604020202020204" pitchFamily="34" charset="0"/>
              <a:buChar char="•"/>
            </a:pPr>
            <a:r>
              <a:rPr lang="en-GB" sz="1000" b="0"/>
              <a:t>Maximum emphasis on digitalization of processes – active involvement in the Digital Czechia strategy</a:t>
            </a:r>
          </a:p>
          <a:p>
            <a:pPr marL="108000" lvl="0" indent="-108000">
              <a:spcBef>
                <a:spcPts val="0"/>
              </a:spcBef>
              <a:spcAft>
                <a:spcPts val="600"/>
              </a:spcAft>
              <a:buFont typeface="Arial" panose="020B0604020202020204" pitchFamily="34" charset="0"/>
              <a:buChar char="•"/>
            </a:pPr>
            <a:r>
              <a:rPr lang="en-GB" sz="1000" b="0"/>
              <a:t>Creation of the Global Distribution System (GDS)</a:t>
            </a:r>
          </a:p>
        </p:txBody>
      </p:sp>
      <p:grpSp>
        <p:nvGrpSpPr>
          <p:cNvPr id="15" name="Skupina 14">
            <a:extLst>
              <a:ext uri="{FF2B5EF4-FFF2-40B4-BE49-F238E27FC236}">
                <a16:creationId xmlns:a16="http://schemas.microsoft.com/office/drawing/2014/main" id="{E35935DE-E0CF-477C-9A87-B62DFEE03D15}"/>
              </a:ext>
            </a:extLst>
          </p:cNvPr>
          <p:cNvGrpSpPr/>
          <p:nvPr/>
        </p:nvGrpSpPr>
        <p:grpSpPr>
          <a:xfrm>
            <a:off x="4426453" y="677457"/>
            <a:ext cx="2062840" cy="3309211"/>
            <a:chOff x="467544" y="770933"/>
            <a:chExt cx="3168352" cy="3409381"/>
          </a:xfrm>
        </p:grpSpPr>
        <p:sp>
          <p:nvSpPr>
            <p:cNvPr id="16" name="Zástupný symbol pro obsah 2">
              <a:extLst>
                <a:ext uri="{FF2B5EF4-FFF2-40B4-BE49-F238E27FC236}">
                  <a16:creationId xmlns:a16="http://schemas.microsoft.com/office/drawing/2014/main" id="{F95DE115-B28F-487C-994B-597225AC4487}"/>
                </a:ext>
              </a:extLst>
            </p:cNvPr>
            <p:cNvSpPr txBox="1">
              <a:spLocks/>
            </p:cNvSpPr>
            <p:nvPr/>
          </p:nvSpPr>
          <p:spPr>
            <a:xfrm>
              <a:off x="467544" y="1191983"/>
              <a:ext cx="3168352" cy="2988331"/>
            </a:xfrm>
            <a:prstGeom prst="rect">
              <a:avLst/>
            </a:prstGeom>
            <a:solidFill>
              <a:schemeClr val="accent1">
                <a:lumMod val="20000"/>
                <a:lumOff val="80000"/>
              </a:schemeClr>
            </a:solidFill>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900" b="0" dirty="0">
                <a:solidFill>
                  <a:srgbClr val="FF0000"/>
                </a:solidFill>
              </a:endParaRPr>
            </a:p>
            <a:p>
              <a:pPr marL="108000" lvl="0" indent="-108000">
                <a:spcBef>
                  <a:spcPts val="0"/>
                </a:spcBef>
                <a:spcAft>
                  <a:spcPts val="600"/>
                </a:spcAft>
                <a:buFont typeface="Arial" panose="020B0604020202020204" pitchFamily="34" charset="0"/>
                <a:buChar char="•"/>
              </a:pPr>
              <a:r>
                <a:rPr lang="en-GB" sz="1000" b="0"/>
                <a:t>Conducting regular educational workshops in regions</a:t>
              </a:r>
            </a:p>
            <a:p>
              <a:pPr marL="108000" lvl="0" indent="-108000">
                <a:spcBef>
                  <a:spcPts val="0"/>
                </a:spcBef>
                <a:spcAft>
                  <a:spcPts val="600"/>
                </a:spcAft>
                <a:buFont typeface="Arial" panose="020B0604020202020204" pitchFamily="34" charset="0"/>
                <a:buChar char="•"/>
              </a:pPr>
              <a:r>
                <a:rPr lang="en-GB" sz="1000" b="0"/>
                <a:t>Connecting the Tourism Forum to important sectional events – increasing the share of participating entrepreneurs</a:t>
              </a:r>
            </a:p>
            <a:p>
              <a:pPr marL="108000" lvl="0" indent="-108000">
                <a:spcBef>
                  <a:spcPts val="0"/>
                </a:spcBef>
                <a:spcAft>
                  <a:spcPts val="600"/>
                </a:spcAft>
                <a:buFont typeface="Arial" panose="020B0604020202020204" pitchFamily="34" charset="0"/>
                <a:buChar char="•"/>
              </a:pPr>
              <a:r>
                <a:rPr lang="en-GB" sz="1000" b="0"/>
                <a:t>Earmarking the funds for joint research and educational projects – implementation through co-funding</a:t>
              </a:r>
            </a:p>
            <a:p>
              <a:pPr marL="108000" lvl="0" indent="-108000">
                <a:spcBef>
                  <a:spcPts val="0"/>
                </a:spcBef>
                <a:spcAft>
                  <a:spcPts val="600"/>
                </a:spcAft>
                <a:buFont typeface="Arial" panose="020B0604020202020204" pitchFamily="34" charset="0"/>
                <a:buChar char="•"/>
              </a:pPr>
              <a:r>
                <a:rPr lang="en-GB" sz="1000" b="0"/>
                <a:t>Development of www.tourdata.cz </a:t>
              </a:r>
            </a:p>
          </p:txBody>
        </p:sp>
        <p:sp>
          <p:nvSpPr>
            <p:cNvPr id="17" name="Obdélník 16">
              <a:extLst>
                <a:ext uri="{FF2B5EF4-FFF2-40B4-BE49-F238E27FC236}">
                  <a16:creationId xmlns:a16="http://schemas.microsoft.com/office/drawing/2014/main" id="{73AE0AB7-5F06-4EC5-963D-E5F20B218F40}"/>
                </a:ext>
              </a:extLst>
            </p:cNvPr>
            <p:cNvSpPr/>
            <p:nvPr/>
          </p:nvSpPr>
          <p:spPr>
            <a:xfrm>
              <a:off x="467544" y="770933"/>
              <a:ext cx="3168352" cy="630525"/>
            </a:xfrm>
            <a:prstGeom prst="rect">
              <a:avLst/>
            </a:prstGeom>
            <a:solidFill>
              <a:srgbClr val="003C78"/>
            </a:solidFill>
          </p:spPr>
          <p:txBody>
            <a:bodyPr wrap="square" anchor="ctr" anchorCtr="0">
              <a:spAutoFit/>
            </a:bodyPr>
            <a:lstStyle/>
            <a:p>
              <a:pPr lvl="0" algn="ctr"/>
              <a:r>
                <a:rPr lang="en-GB" sz="1000" b="1">
                  <a:solidFill>
                    <a:schemeClr val="bg1"/>
                  </a:solidFill>
                  <a:latin typeface="Arial" panose="020B0604020202020204" pitchFamily="34" charset="0"/>
                  <a:cs typeface="Arial" panose="020B0604020202020204" pitchFamily="34" charset="0"/>
                </a:rPr>
                <a:t>Education and research </a:t>
              </a:r>
            </a:p>
            <a:p>
              <a:pPr lvl="0" algn="ctr"/>
              <a:r>
                <a:rPr lang="en-GB" sz="1000" b="1">
                  <a:solidFill>
                    <a:schemeClr val="bg1"/>
                  </a:solidFill>
                  <a:latin typeface="Arial" panose="020B0604020202020204" pitchFamily="34" charset="0"/>
                  <a:cs typeface="Arial" panose="020B0604020202020204" pitchFamily="34" charset="0"/>
                </a:rPr>
                <a:t>in coordination with regions and entrepreneurs</a:t>
              </a:r>
            </a:p>
          </p:txBody>
        </p:sp>
      </p:grpSp>
      <p:sp>
        <p:nvSpPr>
          <p:cNvPr id="19" name="Zástupný symbol pro obsah 2">
            <a:extLst>
              <a:ext uri="{FF2B5EF4-FFF2-40B4-BE49-F238E27FC236}">
                <a16:creationId xmlns:a16="http://schemas.microsoft.com/office/drawing/2014/main" id="{4ADD7F36-5C83-41EE-BE65-127F037865E0}"/>
              </a:ext>
            </a:extLst>
          </p:cNvPr>
          <p:cNvSpPr txBox="1">
            <a:spLocks/>
          </p:cNvSpPr>
          <p:nvPr/>
        </p:nvSpPr>
        <p:spPr>
          <a:xfrm>
            <a:off x="6591518" y="1086136"/>
            <a:ext cx="2244138" cy="2900532"/>
          </a:xfrm>
          <a:prstGeom prst="rect">
            <a:avLst/>
          </a:prstGeom>
          <a:solidFill>
            <a:schemeClr val="accent1">
              <a:lumMod val="20000"/>
              <a:lumOff val="80000"/>
            </a:schemeClr>
          </a:solidFill>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000" b="0" dirty="0">
              <a:solidFill>
                <a:srgbClr val="FF0000"/>
              </a:solidFill>
            </a:endParaRPr>
          </a:p>
          <a:p>
            <a:pPr marL="108000" indent="-108000">
              <a:spcBef>
                <a:spcPts val="0"/>
              </a:spcBef>
              <a:spcAft>
                <a:spcPts val="600"/>
              </a:spcAft>
              <a:buFont typeface="Arial" panose="020B0604020202020204" pitchFamily="34" charset="0"/>
              <a:buChar char="•"/>
            </a:pPr>
            <a:r>
              <a:rPr lang="en-GB" sz="1000" b="0" dirty="0"/>
              <a:t>Cooperation with B2B partners in the CR and abroad</a:t>
            </a:r>
          </a:p>
          <a:p>
            <a:pPr marL="108000" indent="-108000">
              <a:spcBef>
                <a:spcPts val="0"/>
              </a:spcBef>
              <a:spcAft>
                <a:spcPts val="600"/>
              </a:spcAft>
              <a:buFont typeface="Arial" panose="020B0604020202020204" pitchFamily="34" charset="0"/>
              <a:buChar char="•"/>
            </a:pPr>
            <a:r>
              <a:rPr lang="en-GB" sz="1000" b="0" dirty="0"/>
              <a:t>Cooperation with strategic partners (airlines, airports)</a:t>
            </a:r>
          </a:p>
          <a:p>
            <a:pPr marL="108000" indent="-108000">
              <a:spcBef>
                <a:spcPts val="0"/>
              </a:spcBef>
              <a:spcAft>
                <a:spcPts val="600"/>
              </a:spcAft>
              <a:buFont typeface="Arial" panose="020B0604020202020204" pitchFamily="34" charset="0"/>
              <a:buChar char="•"/>
            </a:pPr>
            <a:r>
              <a:rPr lang="en-GB" sz="1000" b="0" dirty="0"/>
              <a:t>Provision of know-how regarding the source markets and creation of business opportunities through the RO network</a:t>
            </a:r>
          </a:p>
          <a:p>
            <a:pPr marL="108000" indent="-108000">
              <a:spcBef>
                <a:spcPts val="0"/>
              </a:spcBef>
              <a:spcAft>
                <a:spcPts val="600"/>
              </a:spcAft>
              <a:buFont typeface="Arial" panose="020B0604020202020204" pitchFamily="34" charset="0"/>
              <a:buChar char="•"/>
            </a:pPr>
            <a:r>
              <a:rPr lang="en-GB" sz="1000" b="0" dirty="0"/>
              <a:t>Development of </a:t>
            </a:r>
            <a:r>
              <a:rPr lang="en-GB" sz="1000" b="0" dirty="0" err="1"/>
              <a:t>visitczechrepublic.com</a:t>
            </a:r>
            <a:endParaRPr lang="en-GB" sz="1000" b="0" dirty="0"/>
          </a:p>
          <a:p>
            <a:pPr marL="108000" indent="-108000">
              <a:spcBef>
                <a:spcPts val="0"/>
              </a:spcBef>
              <a:spcAft>
                <a:spcPts val="600"/>
              </a:spcAft>
              <a:buFont typeface="Arial" panose="020B0604020202020204" pitchFamily="34" charset="0"/>
              <a:buChar char="•"/>
            </a:pPr>
            <a:r>
              <a:rPr lang="en-GB" sz="1000" b="0" dirty="0"/>
              <a:t>Development of social networks in the given territories</a:t>
            </a:r>
          </a:p>
          <a:p>
            <a:pPr marL="108000" indent="-108000">
              <a:spcBef>
                <a:spcPts val="0"/>
              </a:spcBef>
              <a:spcAft>
                <a:spcPts val="600"/>
              </a:spcAft>
              <a:buFont typeface="Arial" panose="020B0604020202020204" pitchFamily="34" charset="0"/>
              <a:buChar char="•"/>
            </a:pPr>
            <a:r>
              <a:rPr lang="en-GB" sz="1000" b="0" dirty="0"/>
              <a:t>Development of markets without RO with market potential</a:t>
            </a:r>
          </a:p>
          <a:p>
            <a:pPr marL="108000" indent="-108000">
              <a:spcBef>
                <a:spcPts val="0"/>
              </a:spcBef>
              <a:spcAft>
                <a:spcPts val="600"/>
              </a:spcAft>
              <a:buFont typeface="Arial" panose="020B0604020202020204" pitchFamily="34" charset="0"/>
              <a:buChar char="•"/>
            </a:pPr>
            <a:endParaRPr lang="cs-CZ" sz="1000" b="0" dirty="0"/>
          </a:p>
        </p:txBody>
      </p:sp>
      <p:sp>
        <p:nvSpPr>
          <p:cNvPr id="2" name="Obdélník 1">
            <a:extLst>
              <a:ext uri="{FF2B5EF4-FFF2-40B4-BE49-F238E27FC236}">
                <a16:creationId xmlns:a16="http://schemas.microsoft.com/office/drawing/2014/main" id="{C408EB25-F295-4308-81D2-58BCDFAD8A62}"/>
              </a:ext>
            </a:extLst>
          </p:cNvPr>
          <p:cNvSpPr/>
          <p:nvPr/>
        </p:nvSpPr>
        <p:spPr>
          <a:xfrm>
            <a:off x="6591517" y="706458"/>
            <a:ext cx="2244137" cy="553998"/>
          </a:xfrm>
          <a:prstGeom prst="rect">
            <a:avLst/>
          </a:prstGeom>
          <a:solidFill>
            <a:srgbClr val="003C78"/>
          </a:solidFill>
        </p:spPr>
        <p:txBody>
          <a:bodyPr wrap="square" anchor="ctr" anchorCtr="0">
            <a:spAutoFit/>
          </a:bodyPr>
          <a:lstStyle/>
          <a:p>
            <a:pPr lvl="0" algn="ctr"/>
            <a:r>
              <a:rPr lang="en-GB" sz="1000" b="1" dirty="0">
                <a:solidFill>
                  <a:schemeClr val="bg1"/>
                </a:solidFill>
                <a:latin typeface="Arial" panose="020B0604020202020204" pitchFamily="34" charset="0"/>
                <a:cs typeface="Arial" panose="020B0604020202020204" pitchFamily="34" charset="0"/>
              </a:rPr>
              <a:t>Strong network of representative offices abroad</a:t>
            </a:r>
            <a:endParaRPr lang="cs-CZ" sz="1000" b="1" dirty="0">
              <a:solidFill>
                <a:schemeClr val="bg1"/>
              </a:solidFill>
              <a:latin typeface="Arial" panose="020B0604020202020204" pitchFamily="34" charset="0"/>
              <a:cs typeface="Arial" panose="020B0604020202020204" pitchFamily="34" charset="0"/>
            </a:endParaRPr>
          </a:p>
          <a:p>
            <a:pPr lvl="0" algn="ctr"/>
            <a:endParaRPr lang="en-GB" sz="1000" b="1" dirty="0">
              <a:solidFill>
                <a:schemeClr val="bg1"/>
              </a:solidFill>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6D1714BC-634D-4E77-AA00-E578E0996553}"/>
              </a:ext>
            </a:extLst>
          </p:cNvPr>
          <p:cNvSpPr/>
          <p:nvPr/>
        </p:nvSpPr>
        <p:spPr>
          <a:xfrm>
            <a:off x="2810026" y="683063"/>
            <a:ext cx="1514202" cy="612000"/>
          </a:xfrm>
          <a:prstGeom prst="rect">
            <a:avLst/>
          </a:prstGeom>
          <a:solidFill>
            <a:srgbClr val="003C78"/>
          </a:solidFill>
        </p:spPr>
        <p:txBody>
          <a:bodyPr wrap="square" anchor="ctr" anchorCtr="0">
            <a:spAutoFit/>
          </a:bodyPr>
          <a:lstStyle/>
          <a:p>
            <a:pPr lvl="0" algn="ctr"/>
            <a:r>
              <a:rPr lang="en-GB" sz="1000" b="1">
                <a:solidFill>
                  <a:schemeClr val="bg1"/>
                </a:solidFill>
                <a:latin typeface="Arial" panose="020B0604020202020204" pitchFamily="34" charset="0"/>
                <a:cs typeface="Arial" panose="020B0604020202020204" pitchFamily="34" charset="0"/>
              </a:rPr>
              <a:t>Support for innovations in tourism</a:t>
            </a:r>
          </a:p>
        </p:txBody>
      </p:sp>
      <p:sp>
        <p:nvSpPr>
          <p:cNvPr id="4" name="Obdélník 3">
            <a:extLst>
              <a:ext uri="{FF2B5EF4-FFF2-40B4-BE49-F238E27FC236}">
                <a16:creationId xmlns:a16="http://schemas.microsoft.com/office/drawing/2014/main" id="{B9D5A0DA-D60D-490D-9E1B-7A59C855D64A}"/>
              </a:ext>
            </a:extLst>
          </p:cNvPr>
          <p:cNvSpPr/>
          <p:nvPr/>
        </p:nvSpPr>
        <p:spPr>
          <a:xfrm>
            <a:off x="511092" y="677458"/>
            <a:ext cx="2196709" cy="612000"/>
          </a:xfrm>
          <a:prstGeom prst="rect">
            <a:avLst/>
          </a:prstGeom>
          <a:solidFill>
            <a:srgbClr val="003C78"/>
          </a:solidFill>
        </p:spPr>
        <p:txBody>
          <a:bodyPr wrap="square" anchor="ctr" anchorCtr="0">
            <a:spAutoFit/>
          </a:bodyPr>
          <a:lstStyle/>
          <a:p>
            <a:pPr algn="ctr"/>
            <a:r>
              <a:rPr lang="en-GB" sz="1000" b="1">
                <a:solidFill>
                  <a:schemeClr val="bg1"/>
                </a:solidFill>
                <a:latin typeface="Arial"/>
                <a:cs typeface="Arial"/>
              </a:rPr>
              <a:t>Setting priorities of CzT activities</a:t>
            </a:r>
          </a:p>
        </p:txBody>
      </p:sp>
      <p:sp>
        <p:nvSpPr>
          <p:cNvPr id="7" name="Obdélník 6">
            <a:extLst>
              <a:ext uri="{FF2B5EF4-FFF2-40B4-BE49-F238E27FC236}">
                <a16:creationId xmlns:a16="http://schemas.microsoft.com/office/drawing/2014/main" id="{91F2548F-E304-4CAF-A172-097A0A3CA4E8}"/>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8946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0CC4E-3AD2-4768-B394-16C80271074E}"/>
              </a:ext>
            </a:extLst>
          </p:cNvPr>
          <p:cNvSpPr>
            <a:spLocks noGrp="1"/>
          </p:cNvSpPr>
          <p:nvPr>
            <p:ph type="title"/>
          </p:nvPr>
        </p:nvSpPr>
        <p:spPr>
          <a:xfrm>
            <a:off x="368198" y="197565"/>
            <a:ext cx="8568952" cy="410750"/>
          </a:xfrm>
        </p:spPr>
        <p:txBody>
          <a:bodyPr>
            <a:noAutofit/>
          </a:bodyPr>
          <a:lstStyle/>
          <a:p>
            <a:r>
              <a:rPr lang="en-GB" sz="1600">
                <a:latin typeface="Arial"/>
                <a:cs typeface="Arial"/>
              </a:rPr>
              <a:t>Indicators for evaluation of the corporate strategy – BSC (Balanced ScoreCard)</a:t>
            </a:r>
          </a:p>
        </p:txBody>
      </p:sp>
      <p:graphicFrame>
        <p:nvGraphicFramePr>
          <p:cNvPr id="7" name="Tabulka 6">
            <a:extLst>
              <a:ext uri="{FF2B5EF4-FFF2-40B4-BE49-F238E27FC236}">
                <a16:creationId xmlns:a16="http://schemas.microsoft.com/office/drawing/2014/main" id="{8BA92755-05C8-4915-8195-06141FBCD7D9}"/>
              </a:ext>
            </a:extLst>
          </p:cNvPr>
          <p:cNvGraphicFramePr>
            <a:graphicFrameLocks noGrp="1"/>
          </p:cNvGraphicFramePr>
          <p:nvPr>
            <p:extLst>
              <p:ext uri="{D42A27DB-BD31-4B8C-83A1-F6EECF244321}">
                <p14:modId xmlns:p14="http://schemas.microsoft.com/office/powerpoint/2010/main" val="808219319"/>
              </p:ext>
            </p:extLst>
          </p:nvPr>
        </p:nvGraphicFramePr>
        <p:xfrm>
          <a:off x="442024" y="608315"/>
          <a:ext cx="8568951" cy="2386948"/>
        </p:xfrm>
        <a:graphic>
          <a:graphicData uri="http://schemas.openxmlformats.org/drawingml/2006/table">
            <a:tbl>
              <a:tblPr>
                <a:tableStyleId>{5C22544A-7EE6-4342-B048-85BDC9FD1C3A}</a:tableStyleId>
              </a:tblPr>
              <a:tblGrid>
                <a:gridCol w="691250">
                  <a:extLst>
                    <a:ext uri="{9D8B030D-6E8A-4147-A177-3AD203B41FA5}">
                      <a16:colId xmlns:a16="http://schemas.microsoft.com/office/drawing/2014/main" val="130449614"/>
                    </a:ext>
                  </a:extLst>
                </a:gridCol>
                <a:gridCol w="1876882">
                  <a:extLst>
                    <a:ext uri="{9D8B030D-6E8A-4147-A177-3AD203B41FA5}">
                      <a16:colId xmlns:a16="http://schemas.microsoft.com/office/drawing/2014/main" val="1161828398"/>
                    </a:ext>
                  </a:extLst>
                </a:gridCol>
                <a:gridCol w="1707712">
                  <a:extLst>
                    <a:ext uri="{9D8B030D-6E8A-4147-A177-3AD203B41FA5}">
                      <a16:colId xmlns:a16="http://schemas.microsoft.com/office/drawing/2014/main" val="1494835190"/>
                    </a:ext>
                  </a:extLst>
                </a:gridCol>
                <a:gridCol w="2166236">
                  <a:extLst>
                    <a:ext uri="{9D8B030D-6E8A-4147-A177-3AD203B41FA5}">
                      <a16:colId xmlns:a16="http://schemas.microsoft.com/office/drawing/2014/main" val="2208675116"/>
                    </a:ext>
                  </a:extLst>
                </a:gridCol>
                <a:gridCol w="1086224">
                  <a:extLst>
                    <a:ext uri="{9D8B030D-6E8A-4147-A177-3AD203B41FA5}">
                      <a16:colId xmlns:a16="http://schemas.microsoft.com/office/drawing/2014/main" val="1213185339"/>
                    </a:ext>
                  </a:extLst>
                </a:gridCol>
                <a:gridCol w="1040647">
                  <a:extLst>
                    <a:ext uri="{9D8B030D-6E8A-4147-A177-3AD203B41FA5}">
                      <a16:colId xmlns:a16="http://schemas.microsoft.com/office/drawing/2014/main" val="1764089105"/>
                    </a:ext>
                  </a:extLst>
                </a:gridCol>
              </a:tblGrid>
              <a:tr h="178757">
                <a:tc gridSpan="6">
                  <a:txBody>
                    <a:bodyPr/>
                    <a:lstStyle/>
                    <a:p>
                      <a:pPr algn="l" fontAlgn="ctr"/>
                      <a:r>
                        <a:rPr lang="en-GB" sz="1200" b="1" u="none" strike="noStrike">
                          <a:solidFill>
                            <a:schemeClr val="bg1"/>
                          </a:solidFill>
                          <a:latin typeface="Arial"/>
                          <a:cs typeface="Arial"/>
                        </a:rPr>
                        <a:t>Perspective of partners</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3232437469"/>
                  </a:ext>
                </a:extLst>
              </a:tr>
              <a:tr h="548662">
                <a:tc>
                  <a:txBody>
                    <a:bodyPr/>
                    <a:lstStyle/>
                    <a:p>
                      <a:pPr algn="l" fontAlgn="ctr"/>
                      <a:r>
                        <a:rPr lang="en-GB" sz="900" b="1" u="none" strike="noStrike">
                          <a:solidFill>
                            <a:schemeClr val="bg1"/>
                          </a:solidFill>
                          <a:latin typeface="Arial"/>
                          <a:cs typeface="Arial"/>
                        </a:rPr>
                        <a:t>Goal</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cs typeface="Arial"/>
                        </a:rPr>
                        <a:t>Satisfaction of stakeholders – entrepreneurs, professional associations, regions, state administration</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cs typeface="Arial"/>
                        </a:rPr>
                        <a:t>CzechTourism medial reach</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cs typeface="Arial"/>
                        </a:rPr>
                        <a:t>Support for entrepreneurs and regions</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cs typeface="Arial"/>
                        </a:rPr>
                        <a:t>Support for entrepreneurs and regions</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panose="020B0604020202020204" pitchFamily="34" charset="0"/>
                          <a:ea typeface="+mn-ea"/>
                          <a:cs typeface="Arial" panose="020B0604020202020204" pitchFamily="34" charset="0"/>
                        </a:rPr>
                        <a:t>Increase in value of the CR brand</a:t>
                      </a:r>
                    </a:p>
                  </a:txBody>
                  <a:tcPr marL="36000" marR="36000" marT="36000" marB="36000" anchor="ctr">
                    <a:solidFill>
                      <a:schemeClr val="tx2"/>
                    </a:solidFill>
                  </a:tcPr>
                </a:tc>
                <a:extLst>
                  <a:ext uri="{0D108BD9-81ED-4DB2-BD59-A6C34878D82A}">
                    <a16:rowId xmlns:a16="http://schemas.microsoft.com/office/drawing/2014/main" val="4056862200"/>
                  </a:ext>
                </a:extLst>
              </a:tr>
              <a:tr h="1511428">
                <a:tc>
                  <a:txBody>
                    <a:bodyPr/>
                    <a:lstStyle/>
                    <a:p>
                      <a:pPr algn="l" fontAlgn="ctr"/>
                      <a:r>
                        <a:rPr lang="en-GB" sz="900" b="1" u="none" strike="noStrike">
                          <a:solidFill>
                            <a:srgbClr val="003C78"/>
                          </a:solidFill>
                          <a:latin typeface="Arial"/>
                          <a:cs typeface="Arial"/>
                        </a:rPr>
                        <a:t>Indicator</a:t>
                      </a:r>
                    </a:p>
                  </a:txBody>
                  <a:tcPr marL="36000" marR="36000" marT="36000" marB="36000"/>
                </a:tc>
                <a:tc>
                  <a:txBody>
                    <a:bodyPr/>
                    <a:lstStyle/>
                    <a:p>
                      <a:pPr algn="l" fontAlgn="ctr"/>
                      <a:r>
                        <a:rPr lang="en-GB" sz="900" u="none" strike="noStrike">
                          <a:solidFill>
                            <a:srgbClr val="003C78"/>
                          </a:solidFill>
                          <a:latin typeface="Arial"/>
                          <a:cs typeface="Arial"/>
                        </a:rPr>
                        <a:t>Satisfaction with the chosen part of CzT activities (rating 1 to 5)</a:t>
                      </a:r>
                      <a:br>
                        <a:rPr lang="en-GB" sz="900" u="none" strike="noStrike">
                          <a:solidFill>
                            <a:srgbClr val="003C78"/>
                          </a:solidFill>
                          <a:latin typeface="Arial"/>
                          <a:cs typeface="Arial"/>
                        </a:rPr>
                      </a:br>
                      <a:endParaRPr lang="en-GB" sz="900" u="none" strike="noStrike">
                        <a:solidFill>
                          <a:srgbClr val="003C78"/>
                        </a:solidFill>
                        <a:latin typeface="Arial"/>
                        <a:cs typeface="Arial"/>
                      </a:endParaRPr>
                    </a:p>
                  </a:txBody>
                  <a:tcPr marL="36000" marR="36000" marT="36000" marB="36000"/>
                </a:tc>
                <a:tc>
                  <a:txBody>
                    <a:bodyPr/>
                    <a:lstStyle/>
                    <a:p>
                      <a:pPr lvl="0" algn="l">
                        <a:buNone/>
                      </a:pPr>
                      <a:r>
                        <a:rPr lang="en-GB" sz="900" u="none" strike="noStrike">
                          <a:solidFill>
                            <a:srgbClr val="003C78"/>
                          </a:solidFill>
                          <a:latin typeface="Arial"/>
                          <a:cs typeface="Arial"/>
                        </a:rPr>
                        <a:t>Tonality of articles and posts in domestic media – AVE for positive vs. negative posts (in CZK)</a:t>
                      </a:r>
                    </a:p>
                    <a:p>
                      <a:pPr lvl="0" algn="l" rtl="0">
                        <a:buNone/>
                      </a:pPr>
                      <a:endParaRPr lang="cs-CZ" sz="900" u="none" strike="noStrike" dirty="0">
                        <a:solidFill>
                          <a:srgbClr val="003C78"/>
                        </a:solidFill>
                        <a:effectLst/>
                        <a:latin typeface="Arial"/>
                        <a:cs typeface="Arial"/>
                      </a:endParaRPr>
                    </a:p>
                    <a:p>
                      <a:pPr lvl="0" algn="l">
                        <a:buNone/>
                      </a:pPr>
                      <a:r>
                        <a:rPr lang="en-GB" sz="900" u="none" strike="noStrike">
                          <a:solidFill>
                            <a:srgbClr val="003C78"/>
                          </a:solidFill>
                          <a:latin typeface="Arial"/>
                          <a:cs typeface="Arial"/>
                        </a:rPr>
                        <a:t>Visit rate of Kudy z nudy, VisitCZ.com</a:t>
                      </a:r>
                    </a:p>
                    <a:p>
                      <a:pPr lvl="0" algn="l">
                        <a:buNone/>
                      </a:pPr>
                      <a:r>
                        <a:rPr lang="en-GB" sz="900" u="none" strike="noStrike">
                          <a:solidFill>
                            <a:srgbClr val="003C78"/>
                          </a:solidFill>
                          <a:latin typeface="Arial"/>
                          <a:cs typeface="Arial"/>
                        </a:rPr>
                        <a:t>Social networks – engagement rate</a:t>
                      </a:r>
                    </a:p>
                  </a:txBody>
                  <a:tcPr marL="36000" marR="36000" marT="36000" marB="36000"/>
                </a:tc>
                <a:tc>
                  <a:txBody>
                    <a:bodyPr/>
                    <a:lstStyle/>
                    <a:p>
                      <a:pPr algn="l" fontAlgn="ctr"/>
                      <a:r>
                        <a:rPr lang="en-GB" sz="900" u="none" strike="noStrike">
                          <a:solidFill>
                            <a:srgbClr val="003C78"/>
                          </a:solidFill>
                          <a:latin typeface="Arial"/>
                          <a:cs typeface="Arial"/>
                        </a:rPr>
                        <a:t>Number of partners served (number of business cases)</a:t>
                      </a:r>
                      <a:br>
                        <a:rPr lang="en-GB" sz="900" u="none" strike="noStrike">
                          <a:solidFill>
                            <a:srgbClr val="003C78"/>
                          </a:solidFill>
                          <a:latin typeface="Arial"/>
                          <a:cs typeface="Arial"/>
                        </a:rPr>
                      </a:br>
                      <a:r>
                        <a:rPr lang="en-GB" sz="900" u="none" strike="noStrike">
                          <a:solidFill>
                            <a:srgbClr val="003C78"/>
                          </a:solidFill>
                          <a:latin typeface="Arial"/>
                          <a:cs typeface="Arial"/>
                        </a:rPr>
                        <a:t>– visit rate of www.tourdata.cz </a:t>
                      </a:r>
                      <a:br>
                        <a:rPr lang="en-GB" sz="900" u="none" strike="noStrike">
                          <a:solidFill>
                            <a:srgbClr val="003C78"/>
                          </a:solidFill>
                          <a:latin typeface="Arial"/>
                          <a:cs typeface="Arial"/>
                        </a:rPr>
                      </a:br>
                      <a:r>
                        <a:rPr lang="en-GB" sz="900" u="none" strike="noStrike">
                          <a:solidFill>
                            <a:srgbClr val="003C78"/>
                          </a:solidFill>
                          <a:latin typeface="Arial"/>
                          <a:cs typeface="Arial"/>
                        </a:rPr>
                        <a:t>– users of Kudy z nudy</a:t>
                      </a:r>
                      <a:br>
                        <a:rPr lang="en-GB" sz="900" u="none" strike="noStrike">
                          <a:solidFill>
                            <a:srgbClr val="003C78"/>
                          </a:solidFill>
                          <a:latin typeface="Arial"/>
                          <a:cs typeface="Arial"/>
                        </a:rPr>
                      </a:br>
                      <a:r>
                        <a:rPr lang="en-GB" sz="900" u="none" strike="noStrike">
                          <a:solidFill>
                            <a:srgbClr val="003C78"/>
                          </a:solidFill>
                          <a:latin typeface="Arial"/>
                          <a:cs typeface="Arial"/>
                        </a:rPr>
                        <a:t>– number of partner persons trained (workshops, OPE courses, etc.)</a:t>
                      </a:r>
                      <a:br>
                        <a:rPr lang="en-GB" sz="900" u="none" strike="noStrike">
                          <a:solidFill>
                            <a:srgbClr val="003C78"/>
                          </a:solidFill>
                          <a:latin typeface="Arial"/>
                          <a:cs typeface="Arial"/>
                        </a:rPr>
                      </a:br>
                      <a:r>
                        <a:rPr lang="en-GB" sz="900" u="none" strike="noStrike">
                          <a:solidFill>
                            <a:srgbClr val="003C78"/>
                          </a:solidFill>
                          <a:latin typeface="Arial"/>
                          <a:cs typeface="Arial"/>
                        </a:rPr>
                        <a:t>– number of new articles on Visitczechrepublic.com, social networks</a:t>
                      </a:r>
                      <a:br>
                        <a:rPr lang="en-GB" sz="900" u="none" strike="noStrike">
                          <a:solidFill>
                            <a:srgbClr val="003C78"/>
                          </a:solidFill>
                          <a:latin typeface="Arial"/>
                          <a:cs typeface="Arial"/>
                        </a:rPr>
                      </a:br>
                      <a:r>
                        <a:rPr lang="en-GB" sz="900" u="none" strike="noStrike">
                          <a:solidFill>
                            <a:srgbClr val="003C78"/>
                          </a:solidFill>
                          <a:latin typeface="Arial"/>
                          <a:cs typeface="Arial"/>
                        </a:rPr>
                        <a:t>– number of downloaded photos, videos from the brandmanual</a:t>
                      </a:r>
                    </a:p>
                  </a:txBody>
                  <a:tcPr marL="36000" marR="36000" marT="36000" marB="36000"/>
                </a:tc>
                <a:tc>
                  <a:txBody>
                    <a:bodyPr/>
                    <a:lstStyle/>
                    <a:p>
                      <a:pPr algn="l" fontAlgn="ctr"/>
                      <a:r>
                        <a:rPr lang="en-GB" sz="900" u="none" strike="noStrike">
                          <a:solidFill>
                            <a:srgbClr val="003C78"/>
                          </a:solidFill>
                          <a:latin typeface="Arial"/>
                          <a:cs typeface="Arial"/>
                        </a:rPr>
                        <a:t>Number of markets served </a:t>
                      </a:r>
                      <a:br>
                        <a:rPr lang="en-GB" sz="900" u="none" strike="noStrike">
                          <a:solidFill>
                            <a:srgbClr val="003C78"/>
                          </a:solidFill>
                          <a:latin typeface="Arial"/>
                          <a:cs typeface="Arial"/>
                        </a:rPr>
                      </a:br>
                      <a:r>
                        <a:rPr lang="en-GB" sz="900" u="none" strike="noStrike">
                          <a:solidFill>
                            <a:srgbClr val="003C78"/>
                          </a:solidFill>
                          <a:latin typeface="Arial"/>
                          <a:cs typeface="Arial"/>
                        </a:rPr>
                        <a:t>– markets with RO presence and comparison with competitors</a:t>
                      </a:r>
                    </a:p>
                    <a:p>
                      <a:pPr algn="l" fontAlgn="ctr"/>
                      <a:r>
                        <a:rPr lang="en-GB" sz="900" b="0" i="0" u="none" strike="noStrike">
                          <a:solidFill>
                            <a:srgbClr val="003C78"/>
                          </a:solidFill>
                          <a:latin typeface="Arial"/>
                          <a:cs typeface="Arial"/>
                        </a:rPr>
                        <a:t>Number of partners served </a:t>
                      </a:r>
                    </a:p>
                    <a:p>
                      <a:pPr algn="l" fontAlgn="ctr"/>
                      <a:r>
                        <a:rPr lang="en-GB" sz="900" b="0" i="0" u="none" strike="noStrike">
                          <a:solidFill>
                            <a:srgbClr val="003C78"/>
                          </a:solidFill>
                          <a:latin typeface="Arial"/>
                          <a:cs typeface="Arial"/>
                        </a:rPr>
                        <a:t>- family businesses, start-ups</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Nation Brand Index</a:t>
                      </a:r>
                    </a:p>
                    <a:p>
                      <a:pPr algn="l" fontAlgn="ctr"/>
                      <a:r>
                        <a:rPr lang="en-GB" sz="900" u="none" strike="noStrike">
                          <a:solidFill>
                            <a:srgbClr val="003C78"/>
                          </a:solidFill>
                          <a:latin typeface="Arial" panose="020B0604020202020204" pitchFamily="34" charset="0"/>
                          <a:ea typeface="+mn-ea"/>
                          <a:cs typeface="Arial" panose="020B0604020202020204" pitchFamily="34" charset="0"/>
                        </a:rPr>
                        <a:t>Travel &amp; Tourism Competitiveness Index</a:t>
                      </a:r>
                    </a:p>
                  </a:txBody>
                  <a:tcPr marL="36000" marR="36000" marT="36000" marB="36000"/>
                </a:tc>
                <a:extLst>
                  <a:ext uri="{0D108BD9-81ED-4DB2-BD59-A6C34878D82A}">
                    <a16:rowId xmlns:a16="http://schemas.microsoft.com/office/drawing/2014/main" val="935822438"/>
                  </a:ext>
                </a:extLst>
              </a:tr>
            </a:tbl>
          </a:graphicData>
        </a:graphic>
      </p:graphicFrame>
      <p:graphicFrame>
        <p:nvGraphicFramePr>
          <p:cNvPr id="8" name="Tabulka 7">
            <a:extLst>
              <a:ext uri="{FF2B5EF4-FFF2-40B4-BE49-F238E27FC236}">
                <a16:creationId xmlns:a16="http://schemas.microsoft.com/office/drawing/2014/main" id="{27A27D1C-E6F5-4E2E-8114-C89712D5C814}"/>
              </a:ext>
            </a:extLst>
          </p:cNvPr>
          <p:cNvGraphicFramePr>
            <a:graphicFrameLocks noGrp="1"/>
          </p:cNvGraphicFramePr>
          <p:nvPr>
            <p:extLst>
              <p:ext uri="{D42A27DB-BD31-4B8C-83A1-F6EECF244321}">
                <p14:modId xmlns:p14="http://schemas.microsoft.com/office/powerpoint/2010/main" val="3105618941"/>
              </p:ext>
            </p:extLst>
          </p:nvPr>
        </p:nvGraphicFramePr>
        <p:xfrm>
          <a:off x="442025" y="2997373"/>
          <a:ext cx="8568950" cy="1293290"/>
        </p:xfrm>
        <a:graphic>
          <a:graphicData uri="http://schemas.openxmlformats.org/drawingml/2006/table">
            <a:tbl>
              <a:tblPr>
                <a:tableStyleId>{5C22544A-7EE6-4342-B048-85BDC9FD1C3A}</a:tableStyleId>
              </a:tblPr>
              <a:tblGrid>
                <a:gridCol w="1309103">
                  <a:extLst>
                    <a:ext uri="{9D8B030D-6E8A-4147-A177-3AD203B41FA5}">
                      <a16:colId xmlns:a16="http://schemas.microsoft.com/office/drawing/2014/main" val="412893781"/>
                    </a:ext>
                  </a:extLst>
                </a:gridCol>
                <a:gridCol w="2296958">
                  <a:extLst>
                    <a:ext uri="{9D8B030D-6E8A-4147-A177-3AD203B41FA5}">
                      <a16:colId xmlns:a16="http://schemas.microsoft.com/office/drawing/2014/main" val="3034726522"/>
                    </a:ext>
                  </a:extLst>
                </a:gridCol>
                <a:gridCol w="2523473">
                  <a:extLst>
                    <a:ext uri="{9D8B030D-6E8A-4147-A177-3AD203B41FA5}">
                      <a16:colId xmlns:a16="http://schemas.microsoft.com/office/drawing/2014/main" val="4228299271"/>
                    </a:ext>
                  </a:extLst>
                </a:gridCol>
                <a:gridCol w="2439416">
                  <a:extLst>
                    <a:ext uri="{9D8B030D-6E8A-4147-A177-3AD203B41FA5}">
                      <a16:colId xmlns:a16="http://schemas.microsoft.com/office/drawing/2014/main" val="1948646955"/>
                    </a:ext>
                  </a:extLst>
                </a:gridCol>
              </a:tblGrid>
              <a:tr h="162557">
                <a:tc gridSpan="4">
                  <a:txBody>
                    <a:bodyPr/>
                    <a:lstStyle/>
                    <a:p>
                      <a:pPr marL="0" algn="l" defTabSz="914400" rtl="0" eaLnBrk="1" fontAlgn="ctr" latinLnBrk="0" hangingPunct="1"/>
                      <a:r>
                        <a:rPr lang="en-GB" sz="1200" b="1" u="none" strike="noStrike">
                          <a:solidFill>
                            <a:schemeClr val="bg1"/>
                          </a:solidFill>
                          <a:latin typeface="Arial"/>
                          <a:ea typeface="+mn-ea"/>
                          <a:cs typeface="Arial"/>
                        </a:rPr>
                        <a:t>Financial perspective</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10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10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1082234663"/>
                  </a:ext>
                </a:extLst>
              </a:tr>
              <a:tr h="280610">
                <a:tc>
                  <a:txBody>
                    <a:bodyPr/>
                    <a:lstStyle/>
                    <a:p>
                      <a:pPr marL="0" algn="l" defTabSz="914400" rtl="0" eaLnBrk="1" fontAlgn="ctr" latinLnBrk="0" hangingPunct="1"/>
                      <a:r>
                        <a:rPr lang="en-GB" sz="900" b="1" u="none" strike="noStrike">
                          <a:solidFill>
                            <a:schemeClr val="bg1"/>
                          </a:solidFill>
                          <a:latin typeface="Arial"/>
                          <a:ea typeface="+mn-ea"/>
                          <a:cs typeface="Arial"/>
                        </a:rPr>
                        <a:t>Goal</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Effectiveness</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Co-funding</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External resources</a:t>
                      </a:r>
                    </a:p>
                  </a:txBody>
                  <a:tcPr marL="36000" marR="36000" marT="36000" marB="36000" anchor="ctr">
                    <a:solidFill>
                      <a:schemeClr val="tx2"/>
                    </a:solidFill>
                  </a:tcPr>
                </a:tc>
                <a:extLst>
                  <a:ext uri="{0D108BD9-81ED-4DB2-BD59-A6C34878D82A}">
                    <a16:rowId xmlns:a16="http://schemas.microsoft.com/office/drawing/2014/main" val="467848199"/>
                  </a:ext>
                </a:extLst>
              </a:tr>
              <a:tr h="504825">
                <a:tc>
                  <a:txBody>
                    <a:bodyPr/>
                    <a:lstStyle/>
                    <a:p>
                      <a:pPr marL="0" algn="l" defTabSz="914400" rtl="0" eaLnBrk="1" fontAlgn="ctr" latinLnBrk="0" hangingPunct="1"/>
                      <a:r>
                        <a:rPr lang="en-GB" sz="900" b="1" u="none" strike="noStrike">
                          <a:solidFill>
                            <a:srgbClr val="003C78"/>
                          </a:solidFill>
                          <a:latin typeface="Arial"/>
                          <a:ea typeface="+mn-ea"/>
                          <a:cs typeface="Arial"/>
                        </a:rPr>
                        <a:t>Indicator</a:t>
                      </a:r>
                    </a:p>
                  </a:txBody>
                  <a:tcPr marL="36000" marR="36000" marT="36000" marB="36000"/>
                </a:tc>
                <a:tc>
                  <a:txBody>
                    <a:bodyPr/>
                    <a:lstStyle/>
                    <a:p>
                      <a:pPr algn="l" fontAlgn="b"/>
                      <a:r>
                        <a:rPr lang="en-GB" sz="900" u="none" strike="noStrike">
                          <a:solidFill>
                            <a:srgbClr val="003C78"/>
                          </a:solidFill>
                          <a:latin typeface="Arial"/>
                          <a:cs typeface="Arial"/>
                        </a:rPr>
                        <a:t>CzT marketing expenses per foreign tourist (in EUR), comparison with competitors</a:t>
                      </a:r>
                    </a:p>
                  </a:txBody>
                  <a:tcPr marL="36000" marR="36000" marT="36000" marB="36000"/>
                </a:tc>
                <a:tc>
                  <a:txBody>
                    <a:bodyPr/>
                    <a:lstStyle/>
                    <a:p>
                      <a:pPr algn="l" fontAlgn="ctr"/>
                      <a:r>
                        <a:rPr lang="en-GB" sz="900" u="none" strike="noStrike">
                          <a:solidFill>
                            <a:srgbClr val="003C78"/>
                          </a:solidFill>
                          <a:latin typeface="Arial"/>
                          <a:cs typeface="Arial"/>
                        </a:rPr>
                        <a:t>Share of horizontal cooperation in total marketing expenses (in CZK)</a:t>
                      </a:r>
                    </a:p>
                    <a:p>
                      <a:pPr lvl="0" algn="l">
                        <a:buNone/>
                      </a:pPr>
                      <a:r>
                        <a:rPr lang="en-GB" sz="900" u="none" strike="noStrike">
                          <a:solidFill>
                            <a:srgbClr val="003C78"/>
                          </a:solidFill>
                          <a:latin typeface="Arial"/>
                          <a:cs typeface="Arial"/>
                        </a:rPr>
                        <a:t>Share of B2B activities in marketing expenses (in CZK)</a:t>
                      </a:r>
                    </a:p>
                    <a:p>
                      <a:pPr lvl="0" algn="l">
                        <a:buNone/>
                      </a:pPr>
                      <a:r>
                        <a:rPr lang="en-GB" sz="900" u="none" strike="noStrike">
                          <a:solidFill>
                            <a:srgbClr val="003C78"/>
                          </a:solidFill>
                          <a:latin typeface="Arial"/>
                          <a:cs typeface="Arial"/>
                        </a:rPr>
                        <a:t>Value of strategic partnerships (in CZK)</a:t>
                      </a:r>
                    </a:p>
                  </a:txBody>
                  <a:tcPr marL="36000" marR="36000" marT="36000" marB="36000"/>
                </a:tc>
                <a:tc>
                  <a:txBody>
                    <a:bodyPr/>
                    <a:lstStyle/>
                    <a:p>
                      <a:pPr algn="l" fontAlgn="ctr"/>
                      <a:r>
                        <a:rPr lang="en-GB" sz="900" u="none" strike="noStrike">
                          <a:solidFill>
                            <a:srgbClr val="003C78"/>
                          </a:solidFill>
                          <a:latin typeface="Arial"/>
                          <a:cs typeface="Arial"/>
                        </a:rPr>
                        <a:t>Share of external resources (EU funds, grant projects, ETC) in the total budget</a:t>
                      </a:r>
                    </a:p>
                  </a:txBody>
                  <a:tcPr marL="36000" marR="36000" marT="36000" marB="36000"/>
                </a:tc>
                <a:extLst>
                  <a:ext uri="{0D108BD9-81ED-4DB2-BD59-A6C34878D82A}">
                    <a16:rowId xmlns:a16="http://schemas.microsoft.com/office/drawing/2014/main" val="2853231874"/>
                  </a:ext>
                </a:extLst>
              </a:tr>
            </a:tbl>
          </a:graphicData>
        </a:graphic>
      </p:graphicFrame>
      <p:sp>
        <p:nvSpPr>
          <p:cNvPr id="4" name="Obdélník 3">
            <a:extLst>
              <a:ext uri="{FF2B5EF4-FFF2-40B4-BE49-F238E27FC236}">
                <a16:creationId xmlns:a16="http://schemas.microsoft.com/office/drawing/2014/main" id="{38B0B71F-37B1-47E3-99D5-2B3E08F3D3EF}"/>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13036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a:extLst>
              <a:ext uri="{FF2B5EF4-FFF2-40B4-BE49-F238E27FC236}">
                <a16:creationId xmlns:a16="http://schemas.microsoft.com/office/drawing/2014/main" id="{49212883-05B5-4371-8444-33E215B6EDA9}"/>
              </a:ext>
            </a:extLst>
          </p:cNvPr>
          <p:cNvGraphicFramePr>
            <a:graphicFrameLocks noGrp="1"/>
          </p:cNvGraphicFramePr>
          <p:nvPr>
            <p:extLst>
              <p:ext uri="{D42A27DB-BD31-4B8C-83A1-F6EECF244321}">
                <p14:modId xmlns:p14="http://schemas.microsoft.com/office/powerpoint/2010/main" val="2190338819"/>
              </p:ext>
            </p:extLst>
          </p:nvPr>
        </p:nvGraphicFramePr>
        <p:xfrm>
          <a:off x="475960" y="1042113"/>
          <a:ext cx="8353426" cy="1384515"/>
        </p:xfrm>
        <a:graphic>
          <a:graphicData uri="http://schemas.openxmlformats.org/drawingml/2006/table">
            <a:tbl>
              <a:tblPr>
                <a:tableStyleId>{5C22544A-7EE6-4342-B048-85BDC9FD1C3A}</a:tableStyleId>
              </a:tblPr>
              <a:tblGrid>
                <a:gridCol w="714211">
                  <a:extLst>
                    <a:ext uri="{9D8B030D-6E8A-4147-A177-3AD203B41FA5}">
                      <a16:colId xmlns:a16="http://schemas.microsoft.com/office/drawing/2014/main" val="2041183957"/>
                    </a:ext>
                  </a:extLst>
                </a:gridCol>
                <a:gridCol w="1614099">
                  <a:extLst>
                    <a:ext uri="{9D8B030D-6E8A-4147-A177-3AD203B41FA5}">
                      <a16:colId xmlns:a16="http://schemas.microsoft.com/office/drawing/2014/main" val="1371420706"/>
                    </a:ext>
                  </a:extLst>
                </a:gridCol>
                <a:gridCol w="1506279">
                  <a:extLst>
                    <a:ext uri="{9D8B030D-6E8A-4147-A177-3AD203B41FA5}">
                      <a16:colId xmlns:a16="http://schemas.microsoft.com/office/drawing/2014/main" val="3586514061"/>
                    </a:ext>
                  </a:extLst>
                </a:gridCol>
                <a:gridCol w="1506279">
                  <a:extLst>
                    <a:ext uri="{9D8B030D-6E8A-4147-A177-3AD203B41FA5}">
                      <a16:colId xmlns:a16="http://schemas.microsoft.com/office/drawing/2014/main" val="3709069521"/>
                    </a:ext>
                  </a:extLst>
                </a:gridCol>
                <a:gridCol w="1506279">
                  <a:extLst>
                    <a:ext uri="{9D8B030D-6E8A-4147-A177-3AD203B41FA5}">
                      <a16:colId xmlns:a16="http://schemas.microsoft.com/office/drawing/2014/main" val="3743728229"/>
                    </a:ext>
                  </a:extLst>
                </a:gridCol>
                <a:gridCol w="1506279">
                  <a:extLst>
                    <a:ext uri="{9D8B030D-6E8A-4147-A177-3AD203B41FA5}">
                      <a16:colId xmlns:a16="http://schemas.microsoft.com/office/drawing/2014/main" val="2768530379"/>
                    </a:ext>
                  </a:extLst>
                </a:gridCol>
              </a:tblGrid>
              <a:tr h="0">
                <a:tc gridSpan="6">
                  <a:txBody>
                    <a:bodyPr/>
                    <a:lstStyle/>
                    <a:p>
                      <a:pPr algn="l" fontAlgn="ctr"/>
                      <a:r>
                        <a:rPr lang="en-GB" sz="1200" b="1" u="none" strike="noStrike">
                          <a:solidFill>
                            <a:schemeClr val="bg1"/>
                          </a:solidFill>
                          <a:latin typeface="Arial"/>
                          <a:ea typeface="+mn-ea"/>
                          <a:cs typeface="Arial"/>
                        </a:rPr>
                        <a:t>Perspective of internal processes</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80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80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80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b"/>
                      <a:endParaRPr lang="cs-CZ" sz="800" b="1" i="0" u="none" strike="noStrike" dirty="0">
                        <a:effectLst/>
                        <a:latin typeface="Arial" panose="020B0604020202020204" pitchFamily="34" charset="0"/>
                        <a:cs typeface="Arial" panose="020B0604020202020204" pitchFamily="34" charset="0"/>
                      </a:endParaRPr>
                    </a:p>
                  </a:txBody>
                  <a:tcPr marL="36000" marR="36000" marT="36000" marB="36000" anchor="b">
                    <a:solidFill>
                      <a:srgbClr val="FF0000"/>
                    </a:solidFill>
                  </a:tcPr>
                </a:tc>
                <a:extLst>
                  <a:ext uri="{0D108BD9-81ED-4DB2-BD59-A6C34878D82A}">
                    <a16:rowId xmlns:a16="http://schemas.microsoft.com/office/drawing/2014/main" val="2775102034"/>
                  </a:ext>
                </a:extLst>
              </a:tr>
              <a:tr h="371835">
                <a:tc>
                  <a:txBody>
                    <a:bodyPr/>
                    <a:lstStyle/>
                    <a:p>
                      <a:pPr marL="0" algn="l" defTabSz="914400" rtl="0" eaLnBrk="1" fontAlgn="ctr" latinLnBrk="0" hangingPunct="1"/>
                      <a:r>
                        <a:rPr lang="en-GB" sz="900" b="1" u="none" strike="noStrike">
                          <a:solidFill>
                            <a:schemeClr val="bg1"/>
                          </a:solidFill>
                          <a:latin typeface="Arial"/>
                          <a:ea typeface="+mn-ea"/>
                          <a:cs typeface="Arial"/>
                        </a:rPr>
                        <a:t>Goal</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Simplified administration</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Transparent stock management</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Functional internal control system</a:t>
                      </a:r>
                    </a:p>
                  </a:txBody>
                  <a:tcPr marL="36000" marR="36000" marT="36000" marB="36000" anchor="ctr">
                    <a:solidFill>
                      <a:schemeClr val="tx2"/>
                    </a:solidFill>
                  </a:tcPr>
                </a:tc>
                <a:tc>
                  <a:txBody>
                    <a:bodyPr/>
                    <a:lstStyle/>
                    <a:p>
                      <a:pPr marL="0" algn="l" rtl="0" eaLnBrk="1" fontAlgn="ctr" latinLnBrk="0" hangingPunct="1"/>
                      <a:r>
                        <a:rPr lang="en-GB" sz="900" b="1" u="none" strike="noStrike">
                          <a:solidFill>
                            <a:schemeClr val="bg1"/>
                          </a:solidFill>
                          <a:latin typeface="Arial"/>
                          <a:ea typeface="+mn-ea"/>
                          <a:cs typeface="Arial"/>
                        </a:rPr>
                        <a:t> Effectiveness of PR activities </a:t>
                      </a:r>
                    </a:p>
                  </a:txBody>
                  <a:tcPr marL="36000" marR="36000" marT="36000" marB="36000" anchor="ctr">
                    <a:solidFill>
                      <a:schemeClr val="tx2"/>
                    </a:solidFill>
                  </a:tcPr>
                </a:tc>
                <a:tc>
                  <a:txBody>
                    <a:bodyPr/>
                    <a:lstStyle/>
                    <a:p>
                      <a:pPr marL="0" algn="l" rtl="0" eaLnBrk="1" fontAlgn="ctr" latinLnBrk="0" hangingPunct="1"/>
                      <a:r>
                        <a:rPr lang="en-GB" sz="900" b="1" u="none" strike="noStrike">
                          <a:solidFill>
                            <a:schemeClr val="bg1"/>
                          </a:solidFill>
                          <a:latin typeface="Arial"/>
                          <a:ea typeface="+mn-ea"/>
                          <a:cs typeface="Arial"/>
                        </a:rPr>
                        <a:t>Transparent marketing budget </a:t>
                      </a:r>
                    </a:p>
                  </a:txBody>
                  <a:tcPr marL="36000" marR="36000" marT="36000" marB="36000" anchor="ctr">
                    <a:solidFill>
                      <a:schemeClr val="tx2"/>
                    </a:solidFill>
                  </a:tcPr>
                </a:tc>
                <a:extLst>
                  <a:ext uri="{0D108BD9-81ED-4DB2-BD59-A6C34878D82A}">
                    <a16:rowId xmlns:a16="http://schemas.microsoft.com/office/drawing/2014/main" val="3047716164"/>
                  </a:ext>
                </a:extLst>
              </a:tr>
              <a:tr h="238536">
                <a:tc>
                  <a:txBody>
                    <a:bodyPr/>
                    <a:lstStyle/>
                    <a:p>
                      <a:pPr marL="0" algn="l" defTabSz="914400" rtl="0" eaLnBrk="1" fontAlgn="ctr" latinLnBrk="0" hangingPunct="1"/>
                      <a:r>
                        <a:rPr lang="en-GB" sz="900" b="1" u="none" strike="noStrike">
                          <a:solidFill>
                            <a:srgbClr val="003C78"/>
                          </a:solidFill>
                          <a:latin typeface="Arial"/>
                          <a:ea typeface="+mn-ea"/>
                          <a:cs typeface="Arial"/>
                        </a:rPr>
                        <a:t>Indicator</a:t>
                      </a:r>
                    </a:p>
                  </a:txBody>
                  <a:tcPr marL="36000" marR="36000" marT="36000" marB="36000"/>
                </a:tc>
                <a:tc>
                  <a:txBody>
                    <a:bodyPr/>
                    <a:lstStyle/>
                    <a:p>
                      <a:pPr algn="l" fontAlgn="ctr"/>
                      <a:r>
                        <a:rPr lang="en-GB" sz="900" u="none" strike="noStrike">
                          <a:solidFill>
                            <a:srgbClr val="003C78"/>
                          </a:solidFill>
                          <a:latin typeface="Arial"/>
                          <a:ea typeface="+mn-ea"/>
                          <a:cs typeface="Arial"/>
                        </a:rPr>
                        <a:t>Approval process 100% digitally – YES/NO</a:t>
                      </a:r>
                    </a:p>
                  </a:txBody>
                  <a:tcPr marL="36000" marR="36000" marT="36000" marB="36000"/>
                </a:tc>
                <a:tc>
                  <a:txBody>
                    <a:bodyPr/>
                    <a:lstStyle/>
                    <a:p>
                      <a:pPr algn="l" fontAlgn="ctr"/>
                      <a:r>
                        <a:rPr lang="en-GB" sz="900" u="none" strike="noStrike">
                          <a:solidFill>
                            <a:srgbClr val="003C78"/>
                          </a:solidFill>
                          <a:latin typeface="Arial"/>
                          <a:ea typeface="+mn-ea"/>
                          <a:cs typeface="Arial"/>
                        </a:rPr>
                        <a:t>POS and branding work 100% digitally – YES/NO</a:t>
                      </a:r>
                    </a:p>
                  </a:txBody>
                  <a:tcPr marL="36000" marR="36000" marT="36000" marB="36000"/>
                </a:tc>
                <a:tc>
                  <a:txBody>
                    <a:bodyPr/>
                    <a:lstStyle/>
                    <a:p>
                      <a:pPr algn="l" fontAlgn="ctr"/>
                      <a:r>
                        <a:rPr lang="en-GB" sz="900" u="none" strike="noStrike">
                          <a:solidFill>
                            <a:srgbClr val="003C78"/>
                          </a:solidFill>
                          <a:latin typeface="Arial"/>
                          <a:ea typeface="+mn-ea"/>
                          <a:cs typeface="Arial"/>
                        </a:rPr>
                        <a:t>Number of external checks/findings</a:t>
                      </a:r>
                    </a:p>
                  </a:txBody>
                  <a:tcPr marL="36000" marR="36000" marT="36000" marB="36000"/>
                </a:tc>
                <a:tc>
                  <a:txBody>
                    <a:bodyPr/>
                    <a:lstStyle/>
                    <a:p>
                      <a:pPr algn="l" fontAlgn="ctr"/>
                      <a:r>
                        <a:rPr lang="en-GB" sz="900" u="none" strike="noStrike">
                          <a:solidFill>
                            <a:srgbClr val="003C78"/>
                          </a:solidFill>
                          <a:latin typeface="Arial"/>
                          <a:ea typeface="+mn-ea"/>
                          <a:cs typeface="Arial"/>
                        </a:rPr>
                        <a:t>AVE (in CZK) – DCR, Incoming</a:t>
                      </a:r>
                    </a:p>
                  </a:txBody>
                  <a:tcPr marL="36000" marR="36000" marT="36000" marB="36000"/>
                </a:tc>
                <a:tc>
                  <a:txBody>
                    <a:bodyPr/>
                    <a:lstStyle/>
                    <a:p>
                      <a:pPr algn="l" fontAlgn="ctr"/>
                      <a:r>
                        <a:rPr lang="en-GB" sz="900" u="none" strike="noStrike">
                          <a:solidFill>
                            <a:srgbClr val="003C78"/>
                          </a:solidFill>
                          <a:latin typeface="Arial"/>
                          <a:ea typeface="+mn-ea"/>
                          <a:cs typeface="Arial"/>
                        </a:rPr>
                        <a:t>% of the marketing budget published online</a:t>
                      </a:r>
                    </a:p>
                    <a:p>
                      <a:pPr lvl="0" algn="l">
                        <a:buNone/>
                      </a:pPr>
                      <a:r>
                        <a:rPr lang="en-GB" sz="900" u="none" strike="noStrike">
                          <a:solidFill>
                            <a:srgbClr val="003C78"/>
                          </a:solidFill>
                          <a:latin typeface="Arial"/>
                          <a:ea typeface="+mn-ea"/>
                          <a:cs typeface="Arial"/>
                        </a:rPr>
                        <a:t>Public discussion and approval of the marketing budget – YES/NO</a:t>
                      </a:r>
                    </a:p>
                  </a:txBody>
                  <a:tcPr marL="36000" marR="36000" marT="36000" marB="36000"/>
                </a:tc>
                <a:extLst>
                  <a:ext uri="{0D108BD9-81ED-4DB2-BD59-A6C34878D82A}">
                    <a16:rowId xmlns:a16="http://schemas.microsoft.com/office/drawing/2014/main" val="933079772"/>
                  </a:ext>
                </a:extLst>
              </a:tr>
            </a:tbl>
          </a:graphicData>
        </a:graphic>
      </p:graphicFrame>
      <p:graphicFrame>
        <p:nvGraphicFramePr>
          <p:cNvPr id="9" name="Tabulka 8">
            <a:extLst>
              <a:ext uri="{FF2B5EF4-FFF2-40B4-BE49-F238E27FC236}">
                <a16:creationId xmlns:a16="http://schemas.microsoft.com/office/drawing/2014/main" id="{B62AA84A-D3B9-4608-8744-B79B0B7E7061}"/>
              </a:ext>
            </a:extLst>
          </p:cNvPr>
          <p:cNvGraphicFramePr>
            <a:graphicFrameLocks noGrp="1"/>
          </p:cNvGraphicFramePr>
          <p:nvPr>
            <p:extLst>
              <p:ext uri="{D42A27DB-BD31-4B8C-83A1-F6EECF244321}">
                <p14:modId xmlns:p14="http://schemas.microsoft.com/office/powerpoint/2010/main" val="3399316096"/>
              </p:ext>
            </p:extLst>
          </p:nvPr>
        </p:nvGraphicFramePr>
        <p:xfrm>
          <a:off x="475960" y="2697332"/>
          <a:ext cx="5336684" cy="1488930"/>
        </p:xfrm>
        <a:graphic>
          <a:graphicData uri="http://schemas.openxmlformats.org/drawingml/2006/table">
            <a:tbl>
              <a:tblPr>
                <a:tableStyleId>{5C22544A-7EE6-4342-B048-85BDC9FD1C3A}</a:tableStyleId>
              </a:tblPr>
              <a:tblGrid>
                <a:gridCol w="821387">
                  <a:extLst>
                    <a:ext uri="{9D8B030D-6E8A-4147-A177-3AD203B41FA5}">
                      <a16:colId xmlns:a16="http://schemas.microsoft.com/office/drawing/2014/main" val="1163570715"/>
                    </a:ext>
                  </a:extLst>
                </a:gridCol>
                <a:gridCol w="1505099">
                  <a:extLst>
                    <a:ext uri="{9D8B030D-6E8A-4147-A177-3AD203B41FA5}">
                      <a16:colId xmlns:a16="http://schemas.microsoft.com/office/drawing/2014/main" val="1979586004"/>
                    </a:ext>
                  </a:extLst>
                </a:gridCol>
                <a:gridCol w="1505099">
                  <a:extLst>
                    <a:ext uri="{9D8B030D-6E8A-4147-A177-3AD203B41FA5}">
                      <a16:colId xmlns:a16="http://schemas.microsoft.com/office/drawing/2014/main" val="1311194570"/>
                    </a:ext>
                  </a:extLst>
                </a:gridCol>
                <a:gridCol w="1505099">
                  <a:extLst>
                    <a:ext uri="{9D8B030D-6E8A-4147-A177-3AD203B41FA5}">
                      <a16:colId xmlns:a16="http://schemas.microsoft.com/office/drawing/2014/main" val="2623937868"/>
                    </a:ext>
                  </a:extLst>
                </a:gridCol>
              </a:tblGrid>
              <a:tr h="219075">
                <a:tc gridSpan="4">
                  <a:txBody>
                    <a:bodyPr/>
                    <a:lstStyle/>
                    <a:p>
                      <a:pPr algn="l" fontAlgn="ctr"/>
                      <a:r>
                        <a:rPr lang="en-GB" sz="1200" b="1" u="none" strike="noStrike">
                          <a:solidFill>
                            <a:schemeClr val="bg1"/>
                          </a:solidFill>
                          <a:latin typeface="Arial"/>
                          <a:ea typeface="+mn-ea"/>
                          <a:cs typeface="Arial"/>
                        </a:rPr>
                        <a:t>Growth perspective and learning</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10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10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1334179832"/>
                  </a:ext>
                </a:extLst>
              </a:tr>
              <a:tr h="476250">
                <a:tc>
                  <a:txBody>
                    <a:bodyPr/>
                    <a:lstStyle/>
                    <a:p>
                      <a:pPr marL="0" algn="l" defTabSz="914400" rtl="0" eaLnBrk="1" fontAlgn="ctr" latinLnBrk="0" hangingPunct="1"/>
                      <a:r>
                        <a:rPr lang="en-GB" sz="900" b="1" u="none" strike="noStrike">
                          <a:solidFill>
                            <a:schemeClr val="bg1"/>
                          </a:solidFill>
                          <a:latin typeface="Arial"/>
                          <a:ea typeface="+mn-ea"/>
                          <a:cs typeface="Arial"/>
                        </a:rPr>
                        <a:t>Goal</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Human resource education</a:t>
                      </a:r>
                    </a:p>
                  </a:txBody>
                  <a:tcPr marL="36000" marR="36000" marT="36000" marB="36000" anchor="ctr">
                    <a:solidFill>
                      <a:schemeClr val="tx2"/>
                    </a:solidFill>
                  </a:tcPr>
                </a:tc>
                <a:tc>
                  <a:txBody>
                    <a:bodyPr/>
                    <a:lstStyle/>
                    <a:p>
                      <a:pPr marL="0" algn="l" rtl="0" eaLnBrk="1" fontAlgn="ctr" latinLnBrk="0" hangingPunct="1"/>
                      <a:r>
                        <a:rPr lang="en-GB" sz="900" b="1" u="none" strike="noStrike">
                          <a:solidFill>
                            <a:schemeClr val="bg1"/>
                          </a:solidFill>
                          <a:latin typeface="Arial"/>
                          <a:ea typeface="+mn-ea"/>
                          <a:cs typeface="Arial"/>
                        </a:rPr>
                        <a:t>Reduction of fluctuation </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Motivated employees</a:t>
                      </a:r>
                    </a:p>
                  </a:txBody>
                  <a:tcPr marL="36000" marR="36000" marT="36000" marB="36000" anchor="ctr">
                    <a:solidFill>
                      <a:schemeClr val="tx2"/>
                    </a:solidFill>
                  </a:tcPr>
                </a:tc>
                <a:extLst>
                  <a:ext uri="{0D108BD9-81ED-4DB2-BD59-A6C34878D82A}">
                    <a16:rowId xmlns:a16="http://schemas.microsoft.com/office/drawing/2014/main" val="2958045200"/>
                  </a:ext>
                </a:extLst>
              </a:tr>
              <a:tr h="647700">
                <a:tc>
                  <a:txBody>
                    <a:bodyPr/>
                    <a:lstStyle/>
                    <a:p>
                      <a:pPr marL="0" algn="l" defTabSz="914400" rtl="0" eaLnBrk="1" fontAlgn="ctr" latinLnBrk="0" hangingPunct="1"/>
                      <a:r>
                        <a:rPr lang="en-GB" sz="900" b="1" u="none" strike="noStrike">
                          <a:solidFill>
                            <a:srgbClr val="003C78"/>
                          </a:solidFill>
                          <a:latin typeface="Arial"/>
                          <a:ea typeface="+mn-ea"/>
                          <a:cs typeface="Arial"/>
                        </a:rPr>
                        <a:t>Indicator</a:t>
                      </a:r>
                    </a:p>
                  </a:txBody>
                  <a:tcPr marL="36000" marR="36000" marT="36000" marB="36000"/>
                </a:tc>
                <a:tc>
                  <a:txBody>
                    <a:bodyPr/>
                    <a:lstStyle/>
                    <a:p>
                      <a:pPr algn="l" fontAlgn="ctr"/>
                      <a:r>
                        <a:rPr lang="en-GB" sz="900" u="none" strike="noStrike">
                          <a:solidFill>
                            <a:srgbClr val="003C78"/>
                          </a:solidFill>
                          <a:latin typeface="Arial"/>
                          <a:ea typeface="+mn-ea"/>
                          <a:cs typeface="Arial"/>
                        </a:rPr>
                        <a:t>Number of employees trained</a:t>
                      </a:r>
                      <a:br>
                        <a:rPr lang="en-GB" sz="900" u="none" strike="noStrike">
                          <a:solidFill>
                            <a:srgbClr val="003C78"/>
                          </a:solidFill>
                          <a:latin typeface="Arial"/>
                          <a:ea typeface="+mn-ea"/>
                          <a:cs typeface="Arial"/>
                        </a:rPr>
                      </a:br>
                      <a:r>
                        <a:rPr lang="en-GB" sz="900" u="none" strike="noStrike">
                          <a:solidFill>
                            <a:srgbClr val="003C78"/>
                          </a:solidFill>
                          <a:latin typeface="Arial"/>
                          <a:ea typeface="+mn-ea"/>
                          <a:cs typeface="Arial"/>
                        </a:rPr>
                        <a:t>– general courses</a:t>
                      </a:r>
                      <a:br>
                        <a:rPr lang="en-GB" sz="900" u="none" strike="noStrike">
                          <a:solidFill>
                            <a:srgbClr val="003C78"/>
                          </a:solidFill>
                          <a:latin typeface="Arial"/>
                          <a:ea typeface="+mn-ea"/>
                          <a:cs typeface="Arial"/>
                        </a:rPr>
                      </a:br>
                      <a:r>
                        <a:rPr lang="en-GB" sz="900" u="none" strike="noStrike">
                          <a:solidFill>
                            <a:srgbClr val="003C78"/>
                          </a:solidFill>
                          <a:latin typeface="Arial"/>
                          <a:ea typeface="+mn-ea"/>
                          <a:cs typeface="Arial"/>
                        </a:rPr>
                        <a:t>– foreign languages</a:t>
                      </a:r>
                      <a:br>
                        <a:rPr lang="en-GB" sz="900" u="none" strike="noStrike">
                          <a:solidFill>
                            <a:srgbClr val="003C78"/>
                          </a:solidFill>
                          <a:latin typeface="Arial"/>
                          <a:ea typeface="+mn-ea"/>
                          <a:cs typeface="Arial"/>
                        </a:rPr>
                      </a:br>
                      <a:r>
                        <a:rPr lang="en-GB" sz="900" u="none" strike="noStrike">
                          <a:solidFill>
                            <a:srgbClr val="003C78"/>
                          </a:solidFill>
                          <a:latin typeface="Arial"/>
                          <a:ea typeface="+mn-ea"/>
                          <a:cs typeface="Arial"/>
                        </a:rPr>
                        <a:t>– specialized courses</a:t>
                      </a:r>
                    </a:p>
                  </a:txBody>
                  <a:tcPr marL="36000" marR="36000" marT="36000" marB="36000"/>
                </a:tc>
                <a:tc>
                  <a:txBody>
                    <a:bodyPr/>
                    <a:lstStyle/>
                    <a:p>
                      <a:pPr algn="l" fontAlgn="ctr"/>
                      <a:r>
                        <a:rPr lang="en-GB" sz="900" u="none" strike="noStrike">
                          <a:solidFill>
                            <a:srgbClr val="003C78"/>
                          </a:solidFill>
                          <a:latin typeface="Arial"/>
                          <a:ea typeface="+mn-ea"/>
                          <a:cs typeface="Arial"/>
                        </a:rPr>
                        <a:t>Number of new employees/number of available positions (%)</a:t>
                      </a:r>
                    </a:p>
                  </a:txBody>
                  <a:tcPr marL="36000" marR="36000" marT="36000" marB="36000"/>
                </a:tc>
                <a:tc>
                  <a:txBody>
                    <a:bodyPr/>
                    <a:lstStyle/>
                    <a:p>
                      <a:pPr algn="l" fontAlgn="ctr"/>
                      <a:r>
                        <a:rPr lang="en-GB" sz="900" u="none" strike="noStrike">
                          <a:solidFill>
                            <a:srgbClr val="003C78"/>
                          </a:solidFill>
                          <a:latin typeface="Arial"/>
                          <a:ea typeface="+mn-ea"/>
                          <a:cs typeface="Arial"/>
                        </a:rPr>
                        <a:t>Feedback survey of CzT employees</a:t>
                      </a:r>
                    </a:p>
                  </a:txBody>
                  <a:tcPr marL="36000" marR="36000" marT="36000" marB="36000"/>
                </a:tc>
                <a:extLst>
                  <a:ext uri="{0D108BD9-81ED-4DB2-BD59-A6C34878D82A}">
                    <a16:rowId xmlns:a16="http://schemas.microsoft.com/office/drawing/2014/main" val="2913837029"/>
                  </a:ext>
                </a:extLst>
              </a:tr>
            </a:tbl>
          </a:graphicData>
        </a:graphic>
      </p:graphicFrame>
      <p:sp>
        <p:nvSpPr>
          <p:cNvPr id="6" name="Nadpis 1">
            <a:extLst>
              <a:ext uri="{FF2B5EF4-FFF2-40B4-BE49-F238E27FC236}">
                <a16:creationId xmlns:a16="http://schemas.microsoft.com/office/drawing/2014/main" id="{EA92F441-FD8B-4B45-AD1C-82A2571753DD}"/>
              </a:ext>
            </a:extLst>
          </p:cNvPr>
          <p:cNvSpPr>
            <a:spLocks noGrp="1"/>
          </p:cNvSpPr>
          <p:nvPr>
            <p:ph type="title"/>
          </p:nvPr>
        </p:nvSpPr>
        <p:spPr>
          <a:xfrm>
            <a:off x="368197" y="304906"/>
            <a:ext cx="8568952" cy="410750"/>
          </a:xfrm>
        </p:spPr>
        <p:txBody>
          <a:bodyPr>
            <a:noAutofit/>
          </a:bodyPr>
          <a:lstStyle/>
          <a:p>
            <a:r>
              <a:rPr lang="en-GB" sz="1600">
                <a:latin typeface="Arial"/>
                <a:cs typeface="Arial"/>
              </a:rPr>
              <a:t>Indicators for evaluation of the corporate strategy – BSC (Balanced ScoreCard)</a:t>
            </a:r>
          </a:p>
        </p:txBody>
      </p:sp>
      <p:sp>
        <p:nvSpPr>
          <p:cNvPr id="3" name="Obdélník 2">
            <a:extLst>
              <a:ext uri="{FF2B5EF4-FFF2-40B4-BE49-F238E27FC236}">
                <a16:creationId xmlns:a16="http://schemas.microsoft.com/office/drawing/2014/main" id="{8D1F5B19-FF52-45F6-9B90-89A0ED32D6E8}"/>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4050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0CC4E-3AD2-4768-B394-16C80271074E}"/>
              </a:ext>
            </a:extLst>
          </p:cNvPr>
          <p:cNvSpPr>
            <a:spLocks noGrp="1"/>
          </p:cNvSpPr>
          <p:nvPr>
            <p:ph type="title"/>
          </p:nvPr>
        </p:nvSpPr>
        <p:spPr>
          <a:xfrm>
            <a:off x="389969" y="232335"/>
            <a:ext cx="8568952" cy="410750"/>
          </a:xfrm>
        </p:spPr>
        <p:txBody>
          <a:bodyPr>
            <a:noAutofit/>
          </a:bodyPr>
          <a:lstStyle/>
          <a:p>
            <a:r>
              <a:rPr lang="en-GB" sz="1600">
                <a:latin typeface="Arial"/>
                <a:cs typeface="Arial"/>
              </a:rPr>
              <a:t>Indicators for evaluation of the corporate strategy – BSC (Balanced ScoreCard)</a:t>
            </a:r>
          </a:p>
        </p:txBody>
      </p:sp>
      <p:sp>
        <p:nvSpPr>
          <p:cNvPr id="5" name="Zástupný symbol pro obsah 2">
            <a:extLst>
              <a:ext uri="{FF2B5EF4-FFF2-40B4-BE49-F238E27FC236}">
                <a16:creationId xmlns:a16="http://schemas.microsoft.com/office/drawing/2014/main" id="{A467F222-1807-4AE7-84BE-9EBE39596CE1}"/>
              </a:ext>
            </a:extLst>
          </p:cNvPr>
          <p:cNvSpPr txBox="1">
            <a:spLocks/>
          </p:cNvSpPr>
          <p:nvPr/>
        </p:nvSpPr>
        <p:spPr>
          <a:xfrm>
            <a:off x="389969" y="803518"/>
            <a:ext cx="8234888" cy="3381829"/>
          </a:xfrm>
          <a:prstGeom prst="rect">
            <a:avLst/>
          </a:prstGeom>
        </p:spPr>
        <p:txBody>
          <a:bodyPr>
            <a:normAutofit fontScale="85000" lnSpcReduction="200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spcAft>
                <a:spcPts val="1800"/>
              </a:spcAft>
            </a:pPr>
            <a:r>
              <a:rPr lang="en-GB" sz="1600">
                <a:solidFill>
                  <a:srgbClr val="E6001E"/>
                </a:solidFill>
              </a:rPr>
              <a:t>Main target values in 2025</a:t>
            </a:r>
          </a:p>
          <a:p>
            <a:pPr algn="just">
              <a:spcBef>
                <a:spcPts val="0"/>
              </a:spcBef>
              <a:spcAft>
                <a:spcPts val="1800"/>
              </a:spcAft>
            </a:pPr>
            <a:r>
              <a:rPr lang="en-GB" sz="1600" b="0">
                <a:latin typeface="Arial"/>
                <a:cs typeface="Arial"/>
              </a:rPr>
              <a:t>Marketing expenses will not exceed EUR 1 per foreign tourist (in 2019 it was EUR 0.8; during the phase of tourism recovery after Covid-19 pandemic, the expenses per tourist will be many times higher, due to the restart of the entire sector)</a:t>
            </a:r>
          </a:p>
          <a:p>
            <a:pPr algn="just">
              <a:spcBef>
                <a:spcPts val="0"/>
              </a:spcBef>
              <a:spcAft>
                <a:spcPts val="1800"/>
              </a:spcAft>
            </a:pPr>
            <a:r>
              <a:rPr lang="en-GB" sz="1600" b="0">
                <a:latin typeface="Arial"/>
                <a:cs typeface="Arial"/>
              </a:rPr>
              <a:t>Strengthening the CR position in relation to competitors in NBI (2019 – all competitors were ranked higher than the CR)</a:t>
            </a:r>
          </a:p>
          <a:p>
            <a:pPr algn="just">
              <a:spcBef>
                <a:spcPts val="0"/>
              </a:spcBef>
              <a:spcAft>
                <a:spcPts val="1800"/>
              </a:spcAft>
            </a:pPr>
            <a:r>
              <a:rPr lang="en-GB" sz="1600" b="0">
                <a:latin typeface="Arial"/>
                <a:cs typeface="Arial"/>
              </a:rPr>
              <a:t>Increasing the rating in K-Index (Corruption Risk Index – Hlídač státu) from B to A</a:t>
            </a:r>
          </a:p>
          <a:p>
            <a:pPr algn="just">
              <a:spcBef>
                <a:spcPts val="0"/>
              </a:spcBef>
              <a:spcAft>
                <a:spcPts val="1800"/>
              </a:spcAft>
            </a:pPr>
            <a:r>
              <a:rPr lang="en-GB" sz="1600" b="0">
                <a:latin typeface="Arial"/>
                <a:cs typeface="Arial"/>
              </a:rPr>
              <a:t>The marketing budget is transparently published online</a:t>
            </a:r>
          </a:p>
          <a:p>
            <a:pPr algn="just">
              <a:spcBef>
                <a:spcPts val="0"/>
              </a:spcBef>
              <a:spcAft>
                <a:spcPts val="1800"/>
              </a:spcAft>
            </a:pPr>
            <a:r>
              <a:rPr lang="en-GB" sz="1600" b="0">
                <a:latin typeface="Arial"/>
                <a:cs typeface="Arial"/>
              </a:rPr>
              <a:t>The AVE value for PR activities in support of inbound tourism will be at least CZK 4.5 billion (i.e. the same value as in 2019)</a:t>
            </a:r>
          </a:p>
          <a:p>
            <a:pPr algn="just">
              <a:spcBef>
                <a:spcPts val="0"/>
              </a:spcBef>
              <a:spcAft>
                <a:spcPts val="1800"/>
              </a:spcAft>
            </a:pPr>
            <a:endParaRPr lang="cs-CZ" sz="1600" b="0" dirty="0">
              <a:latin typeface="Arial"/>
              <a:cs typeface="Arial"/>
            </a:endParaRPr>
          </a:p>
          <a:p>
            <a:pPr algn="just">
              <a:spcBef>
                <a:spcPts val="0"/>
              </a:spcBef>
              <a:spcAft>
                <a:spcPts val="1800"/>
              </a:spcAft>
            </a:pPr>
            <a:endParaRPr lang="cs-CZ" sz="1600" b="0" dirty="0">
              <a:latin typeface="Arial"/>
              <a:cs typeface="Arial"/>
            </a:endParaRPr>
          </a:p>
          <a:p>
            <a:pPr algn="just">
              <a:spcBef>
                <a:spcPts val="0"/>
              </a:spcBef>
              <a:spcAft>
                <a:spcPts val="1800"/>
              </a:spcAft>
            </a:pPr>
            <a:endParaRPr lang="cs-CZ" sz="1600" dirty="0">
              <a:solidFill>
                <a:srgbClr val="FF0000"/>
              </a:solidFill>
            </a:endParaRPr>
          </a:p>
          <a:p>
            <a:pPr>
              <a:spcBef>
                <a:spcPts val="0"/>
              </a:spcBef>
              <a:spcAft>
                <a:spcPts val="1800"/>
              </a:spcAft>
            </a:pPr>
            <a:endParaRPr lang="cs-CZ" sz="1400" b="0" dirty="0">
              <a:solidFill>
                <a:srgbClr val="FF0000"/>
              </a:solidFill>
            </a:endParaRPr>
          </a:p>
          <a:p>
            <a:pPr>
              <a:spcBef>
                <a:spcPts val="0"/>
              </a:spcBef>
              <a:spcAft>
                <a:spcPts val="1800"/>
              </a:spcAft>
            </a:pPr>
            <a:endParaRPr lang="cs-CZ" sz="1400" b="0" dirty="0">
              <a:solidFill>
                <a:srgbClr val="FF0000"/>
              </a:solidFill>
            </a:endParaRPr>
          </a:p>
        </p:txBody>
      </p:sp>
      <p:sp>
        <p:nvSpPr>
          <p:cNvPr id="7" name="Obdélník 6">
            <a:extLst>
              <a:ext uri="{FF2B5EF4-FFF2-40B4-BE49-F238E27FC236}">
                <a16:creationId xmlns:a16="http://schemas.microsoft.com/office/drawing/2014/main" id="{8024DC70-1810-4DE6-9D78-445EC840C092}"/>
              </a:ext>
            </a:extLst>
          </p:cNvPr>
          <p:cNvSpPr/>
          <p:nvPr/>
        </p:nvSpPr>
        <p:spPr>
          <a:xfrm>
            <a:off x="0" y="0"/>
            <a:ext cx="253672" cy="5143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7667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586608"/>
            <a:ext cx="7988424" cy="1350148"/>
          </a:xfrm>
        </p:spPr>
        <p:txBody>
          <a:bodyPr>
            <a:noAutofit/>
          </a:bodyPr>
          <a:lstStyle/>
          <a:p>
            <a:r>
              <a:rPr lang="en-GB" sz="2400"/>
              <a:t>Czech Republic – a destination with sustainable tourism centres in all regions</a:t>
            </a:r>
          </a:p>
        </p:txBody>
      </p:sp>
      <p:sp>
        <p:nvSpPr>
          <p:cNvPr id="3" name="Podnadpis 2"/>
          <p:cNvSpPr>
            <a:spLocks noGrp="1"/>
          </p:cNvSpPr>
          <p:nvPr>
            <p:ph type="subTitle" idx="1"/>
          </p:nvPr>
        </p:nvSpPr>
        <p:spPr>
          <a:xfrm>
            <a:off x="467544" y="3974520"/>
            <a:ext cx="7992888" cy="432048"/>
          </a:xfrm>
        </p:spPr>
        <p:txBody>
          <a:bodyPr>
            <a:normAutofit/>
          </a:bodyPr>
          <a:lstStyle/>
          <a:p>
            <a:r>
              <a:rPr lang="en-GB" b="1"/>
              <a:t>Strategy of the CZECH REPUBLIC destination for 2021–2025</a:t>
            </a:r>
          </a:p>
        </p:txBody>
      </p:sp>
      <p:pic>
        <p:nvPicPr>
          <p:cNvPr id="5" name="Picture 2" descr="C:\Users\b_koudelova\Desktop\Map_do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9502"/>
            <a:ext cx="3766346" cy="216000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6AD5CBA3-E285-40AA-B6DE-DE1976D6E762}"/>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9574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586608"/>
            <a:ext cx="7988424" cy="1350148"/>
          </a:xfrm>
        </p:spPr>
        <p:txBody>
          <a:bodyPr>
            <a:normAutofit/>
          </a:bodyPr>
          <a:lstStyle/>
          <a:p>
            <a:r>
              <a:rPr lang="en-GB"/>
              <a:t>WE ARE CREATING THE IMAGE OF CZECHIA</a:t>
            </a:r>
          </a:p>
        </p:txBody>
      </p:sp>
      <p:sp>
        <p:nvSpPr>
          <p:cNvPr id="3" name="Podnadpis 2"/>
          <p:cNvSpPr>
            <a:spLocks noGrp="1"/>
          </p:cNvSpPr>
          <p:nvPr>
            <p:ph type="subTitle" idx="1"/>
          </p:nvPr>
        </p:nvSpPr>
        <p:spPr>
          <a:xfrm>
            <a:off x="467544" y="3974520"/>
            <a:ext cx="7992888" cy="432048"/>
          </a:xfrm>
        </p:spPr>
        <p:txBody>
          <a:bodyPr>
            <a:normAutofit/>
          </a:bodyPr>
          <a:lstStyle/>
          <a:p>
            <a:r>
              <a:rPr lang="en-GB" b="1"/>
              <a:t>Introduction to Creation of the Strategy for 2021–2025</a:t>
            </a:r>
          </a:p>
        </p:txBody>
      </p:sp>
      <p:pic>
        <p:nvPicPr>
          <p:cNvPr id="5" name="Picture 2" descr="C:\Users\b_koudelova\Desktop\Map_do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9502"/>
            <a:ext cx="3766346"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177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5" y="948549"/>
            <a:ext cx="8252417" cy="2730822"/>
          </a:xfrm>
        </p:spPr>
        <p:txBody>
          <a:bodyPr>
            <a:normAutofit fontScale="85000" lnSpcReduction="10000"/>
          </a:bodyPr>
          <a:lstStyle/>
          <a:p>
            <a:pPr algn="just">
              <a:spcBef>
                <a:spcPts val="0"/>
              </a:spcBef>
              <a:spcAft>
                <a:spcPts val="1800"/>
              </a:spcAft>
            </a:pPr>
            <a:r>
              <a:rPr lang="en-GB" sz="1400" b="0">
                <a:solidFill>
                  <a:srgbClr val="E6001E"/>
                </a:solidFill>
              </a:rPr>
              <a:t>We manage the regional dispersal of tourists, assist in preparation of an exclusive offer in each region, develop sustainable forms of travelling.</a:t>
            </a:r>
          </a:p>
          <a:p>
            <a:pPr algn="just">
              <a:spcBef>
                <a:spcPts val="0"/>
              </a:spcBef>
              <a:spcAft>
                <a:spcPts val="1800"/>
              </a:spcAft>
            </a:pPr>
            <a:r>
              <a:rPr lang="en-GB" sz="1400" b="0">
                <a:solidFill>
                  <a:srgbClr val="E6001E"/>
                </a:solidFill>
              </a:rPr>
              <a:t>We digitalize the tourism offer and make it more effective.</a:t>
            </a:r>
          </a:p>
          <a:p>
            <a:pPr algn="just">
              <a:spcBef>
                <a:spcPts val="0"/>
              </a:spcBef>
              <a:spcAft>
                <a:spcPts val="1800"/>
              </a:spcAft>
            </a:pPr>
            <a:r>
              <a:rPr lang="en-GB" sz="1400" b="0">
                <a:solidFill>
                  <a:srgbClr val="E6001E"/>
                </a:solidFill>
              </a:rPr>
              <a:t>CzechTourism activities have transformed from a mire destination marketing to comprehensive destination management of the Czech Republic destination and actively methodically support the transformation of other DMO.</a:t>
            </a:r>
          </a:p>
          <a:p>
            <a:pPr algn="just">
              <a:spcBef>
                <a:spcPts val="0"/>
              </a:spcBef>
              <a:spcAft>
                <a:spcPts val="1800"/>
              </a:spcAft>
            </a:pPr>
            <a:r>
              <a:rPr lang="en-GB" sz="1400" b="0">
                <a:solidFill>
                  <a:srgbClr val="E6001E"/>
                </a:solidFill>
              </a:rPr>
              <a:t>We flexibly react to trends in destination marketing. We adjust the marketing mix to the changing target groups of products and effectively measure the results of campaigns and micro-campaigns.</a:t>
            </a:r>
          </a:p>
          <a:p>
            <a:pPr algn="just">
              <a:spcBef>
                <a:spcPts val="0"/>
              </a:spcBef>
              <a:spcAft>
                <a:spcPts val="1800"/>
              </a:spcAft>
            </a:pPr>
            <a:r>
              <a:rPr lang="en-GB" sz="1400" b="0">
                <a:solidFill>
                  <a:srgbClr val="E6001E"/>
                </a:solidFill>
              </a:rPr>
              <a:t>We manage 4 main CR product lines (Cultural, Active, Spas, MICE) and ensure their development and promotion.</a:t>
            </a:r>
          </a:p>
          <a:p>
            <a:pPr algn="just">
              <a:spcBef>
                <a:spcPts val="0"/>
              </a:spcBef>
              <a:spcAft>
                <a:spcPts val="1800"/>
              </a:spcAft>
            </a:pPr>
            <a:endParaRPr lang="cs-CZ" sz="1400" b="0" dirty="0">
              <a:solidFill>
                <a:srgbClr val="FF0000"/>
              </a:solidFill>
            </a:endParaRPr>
          </a:p>
        </p:txBody>
      </p:sp>
      <p:sp>
        <p:nvSpPr>
          <p:cNvPr id="6" name="Nadpis 1">
            <a:extLst>
              <a:ext uri="{FF2B5EF4-FFF2-40B4-BE49-F238E27FC236}">
                <a16:creationId xmlns:a16="http://schemas.microsoft.com/office/drawing/2014/main" id="{CC7EEDD7-CC66-46C7-A0C0-C2B6630D1F01}"/>
              </a:ext>
            </a:extLst>
          </p:cNvPr>
          <p:cNvSpPr txBox="1">
            <a:spLocks/>
          </p:cNvSpPr>
          <p:nvPr/>
        </p:nvSpPr>
        <p:spPr>
          <a:xfrm>
            <a:off x="395536" y="247510"/>
            <a:ext cx="7988424" cy="555895"/>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r>
              <a:rPr lang="en-GB"/>
              <a:t>Czech Republic – a destination with sustainable tourism centres in all regions</a:t>
            </a:r>
          </a:p>
        </p:txBody>
      </p:sp>
      <p:sp>
        <p:nvSpPr>
          <p:cNvPr id="2" name="Obdélník 1">
            <a:extLst>
              <a:ext uri="{FF2B5EF4-FFF2-40B4-BE49-F238E27FC236}">
                <a16:creationId xmlns:a16="http://schemas.microsoft.com/office/drawing/2014/main" id="{47B07684-4BAE-40A3-A796-A9FE777BAA34}"/>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61202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0B5B3E-FB40-204F-B9CE-9A9AA2FD4EEB}"/>
              </a:ext>
            </a:extLst>
          </p:cNvPr>
          <p:cNvSpPr>
            <a:spLocks noGrp="1"/>
          </p:cNvSpPr>
          <p:nvPr>
            <p:ph type="title"/>
          </p:nvPr>
        </p:nvSpPr>
        <p:spPr>
          <a:xfrm>
            <a:off x="479500" y="191534"/>
            <a:ext cx="8964488" cy="422337"/>
          </a:xfrm>
        </p:spPr>
        <p:txBody>
          <a:bodyPr>
            <a:normAutofit/>
          </a:bodyPr>
          <a:lstStyle/>
          <a:p>
            <a:r>
              <a:rPr lang="en-GB" sz="2000"/>
              <a:t>Destination goals and priorities</a:t>
            </a:r>
          </a:p>
        </p:txBody>
      </p:sp>
      <p:graphicFrame>
        <p:nvGraphicFramePr>
          <p:cNvPr id="3" name="Diagram 2">
            <a:extLst>
              <a:ext uri="{FF2B5EF4-FFF2-40B4-BE49-F238E27FC236}">
                <a16:creationId xmlns:a16="http://schemas.microsoft.com/office/drawing/2014/main" id="{427355D9-99DE-4F9D-B1A8-3D22EAED82BA}"/>
              </a:ext>
            </a:extLst>
          </p:cNvPr>
          <p:cNvGraphicFramePr/>
          <p:nvPr>
            <p:extLst>
              <p:ext uri="{D42A27DB-BD31-4B8C-83A1-F6EECF244321}">
                <p14:modId xmlns:p14="http://schemas.microsoft.com/office/powerpoint/2010/main" val="355941924"/>
              </p:ext>
            </p:extLst>
          </p:nvPr>
        </p:nvGraphicFramePr>
        <p:xfrm>
          <a:off x="2153432" y="807555"/>
          <a:ext cx="6588793"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délník 3">
            <a:extLst>
              <a:ext uri="{FF2B5EF4-FFF2-40B4-BE49-F238E27FC236}">
                <a16:creationId xmlns:a16="http://schemas.microsoft.com/office/drawing/2014/main" id="{3DBB3AE6-7729-4110-8557-A2AC44BC739E}"/>
              </a:ext>
            </a:extLst>
          </p:cNvPr>
          <p:cNvSpPr/>
          <p:nvPr/>
        </p:nvSpPr>
        <p:spPr>
          <a:xfrm>
            <a:off x="558210" y="807555"/>
            <a:ext cx="1787751" cy="811384"/>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a:latin typeface="Arial" panose="020B0604020202020204" pitchFamily="34" charset="0"/>
                <a:cs typeface="Arial" panose="020B0604020202020204" pitchFamily="34" charset="0"/>
              </a:rPr>
              <a:t>STRATEGIC </a:t>
            </a:r>
          </a:p>
          <a:p>
            <a:pPr lvl="0" algn="ctr"/>
            <a:r>
              <a:rPr lang="en-GB" sz="1400">
                <a:latin typeface="Arial" panose="020B0604020202020204" pitchFamily="34" charset="0"/>
                <a:cs typeface="Arial" panose="020B0604020202020204" pitchFamily="34" charset="0"/>
              </a:rPr>
              <a:t>GOAL</a:t>
            </a:r>
          </a:p>
        </p:txBody>
      </p:sp>
      <p:sp>
        <p:nvSpPr>
          <p:cNvPr id="5" name="Obdélník 4">
            <a:extLst>
              <a:ext uri="{FF2B5EF4-FFF2-40B4-BE49-F238E27FC236}">
                <a16:creationId xmlns:a16="http://schemas.microsoft.com/office/drawing/2014/main" id="{F0565CB3-03CB-4637-9A2B-F7D1648B6937}"/>
              </a:ext>
            </a:extLst>
          </p:cNvPr>
          <p:cNvSpPr/>
          <p:nvPr/>
        </p:nvSpPr>
        <p:spPr>
          <a:xfrm>
            <a:off x="558210" y="2166058"/>
            <a:ext cx="1787751" cy="811384"/>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a:latin typeface="Arial" panose="020B0604020202020204" pitchFamily="34" charset="0"/>
                <a:cs typeface="Arial" panose="020B0604020202020204" pitchFamily="34" charset="0"/>
              </a:rPr>
              <a:t>PRIORITY</a:t>
            </a:r>
          </a:p>
        </p:txBody>
      </p:sp>
      <p:sp>
        <p:nvSpPr>
          <p:cNvPr id="6" name="Obdélník 5">
            <a:extLst>
              <a:ext uri="{FF2B5EF4-FFF2-40B4-BE49-F238E27FC236}">
                <a16:creationId xmlns:a16="http://schemas.microsoft.com/office/drawing/2014/main" id="{33D1CB3F-2FB9-41B7-AA3C-15FF7F812A5F}"/>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8784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FBD30B3-9E65-45E0-BF1B-6A5CAA6D0B0E}"/>
              </a:ext>
            </a:extLst>
          </p:cNvPr>
          <p:cNvSpPr txBox="1">
            <a:spLocks/>
          </p:cNvSpPr>
          <p:nvPr/>
        </p:nvSpPr>
        <p:spPr>
          <a:xfrm>
            <a:off x="503686" y="250534"/>
            <a:ext cx="8793509" cy="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0" lvl="2"/>
            <a:r>
              <a:rPr lang="en-GB" sz="2000"/>
              <a:t>Strategic goal: </a:t>
            </a:r>
            <a:r>
              <a:rPr lang="en-GB" sz="2000">
                <a:solidFill>
                  <a:srgbClr val="E6001E"/>
                </a:solidFill>
              </a:rPr>
              <a:t>Digitalization of the tourism offer</a:t>
            </a:r>
          </a:p>
          <a:p>
            <a:pPr marL="0" lvl="2"/>
            <a:endParaRPr lang="cs-CZ" sz="2000" dirty="0">
              <a:solidFill>
                <a:srgbClr val="FF0000"/>
              </a:solidFill>
            </a:endParaRPr>
          </a:p>
        </p:txBody>
      </p:sp>
      <p:grpSp>
        <p:nvGrpSpPr>
          <p:cNvPr id="10" name="Skupina 9">
            <a:extLst>
              <a:ext uri="{FF2B5EF4-FFF2-40B4-BE49-F238E27FC236}">
                <a16:creationId xmlns:a16="http://schemas.microsoft.com/office/drawing/2014/main" id="{3A222B4E-9836-4DAF-BCA3-EB8A6EA09834}"/>
              </a:ext>
            </a:extLst>
          </p:cNvPr>
          <p:cNvGrpSpPr/>
          <p:nvPr/>
        </p:nvGrpSpPr>
        <p:grpSpPr>
          <a:xfrm>
            <a:off x="503686" y="729457"/>
            <a:ext cx="3168352" cy="3198860"/>
            <a:chOff x="467544" y="741933"/>
            <a:chExt cx="3168352" cy="3508524"/>
          </a:xfrm>
        </p:grpSpPr>
        <p:sp>
          <p:nvSpPr>
            <p:cNvPr id="7" name="Zástupný symbol pro obsah 2">
              <a:extLst>
                <a:ext uri="{FF2B5EF4-FFF2-40B4-BE49-F238E27FC236}">
                  <a16:creationId xmlns:a16="http://schemas.microsoft.com/office/drawing/2014/main" id="{11D3D0AB-0B6F-4909-8E29-508A5C91A4A4}"/>
                </a:ext>
              </a:extLst>
            </p:cNvPr>
            <p:cNvSpPr txBox="1">
              <a:spLocks/>
            </p:cNvSpPr>
            <p:nvPr/>
          </p:nvSpPr>
          <p:spPr>
            <a:xfrm>
              <a:off x="467544" y="1523735"/>
              <a:ext cx="3168352" cy="2726722"/>
            </a:xfrm>
            <a:prstGeom prst="rect">
              <a:avLst/>
            </a:prstGeom>
            <a:solidFill>
              <a:schemeClr val="accent1">
                <a:lumMod val="20000"/>
                <a:lumOff val="80000"/>
              </a:schemeClr>
            </a:solidFill>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0" indent="-171450">
                <a:spcBef>
                  <a:spcPts val="0"/>
                </a:spcBef>
                <a:spcAft>
                  <a:spcPts val="600"/>
                </a:spcAft>
                <a:buFont typeface="Arial" panose="020B0604020202020204" pitchFamily="34" charset="0"/>
                <a:buChar char="•"/>
              </a:pPr>
              <a:endParaRPr lang="cs-CZ" sz="1200" b="0" dirty="0"/>
            </a:p>
            <a:p>
              <a:pPr marL="171450" lvl="0" indent="-171450">
                <a:spcBef>
                  <a:spcPts val="0"/>
                </a:spcBef>
                <a:spcAft>
                  <a:spcPts val="600"/>
                </a:spcAft>
                <a:buFont typeface="Arial" panose="020B0604020202020204" pitchFamily="34" charset="0"/>
                <a:buChar char="•"/>
              </a:pPr>
              <a:r>
                <a:rPr lang="en-GB" sz="1200" b="0"/>
                <a:t>Creation of data alliances – use and interconnection of various data sources, learning from each other</a:t>
              </a:r>
            </a:p>
            <a:p>
              <a:pPr marL="171450" lvl="0" indent="-171450">
                <a:spcBef>
                  <a:spcPts val="0"/>
                </a:spcBef>
                <a:spcAft>
                  <a:spcPts val="600"/>
                </a:spcAft>
                <a:buFont typeface="Arial" panose="020B0604020202020204" pitchFamily="34" charset="0"/>
                <a:buChar char="•"/>
              </a:pPr>
              <a:r>
                <a:rPr lang="en-GB" sz="1200" b="0"/>
                <a:t>Use of new data sources for getting information on the destination occupancy rate</a:t>
              </a:r>
            </a:p>
            <a:p>
              <a:pPr marL="171450" lvl="0" indent="-171450">
                <a:spcBef>
                  <a:spcPts val="0"/>
                </a:spcBef>
                <a:spcAft>
                  <a:spcPts val="600"/>
                </a:spcAft>
                <a:buFont typeface="Arial" panose="020B0604020202020204" pitchFamily="34" charset="0"/>
                <a:buChar char="•"/>
              </a:pPr>
              <a:r>
                <a:rPr lang="en-GB" sz="1200" b="0"/>
                <a:t>Active work with the existing data sources – behaviour of web visitors, Google Search, social media analytics, etc.</a:t>
              </a:r>
            </a:p>
          </p:txBody>
        </p:sp>
        <p:sp>
          <p:nvSpPr>
            <p:cNvPr id="3" name="Obdélník 2">
              <a:extLst>
                <a:ext uri="{FF2B5EF4-FFF2-40B4-BE49-F238E27FC236}">
                  <a16:creationId xmlns:a16="http://schemas.microsoft.com/office/drawing/2014/main" id="{2E89DF2F-1970-40B5-9BC3-47840E2AD20B}"/>
                </a:ext>
              </a:extLst>
            </p:cNvPr>
            <p:cNvSpPr/>
            <p:nvPr/>
          </p:nvSpPr>
          <p:spPr>
            <a:xfrm>
              <a:off x="467544" y="741933"/>
              <a:ext cx="3168352" cy="827049"/>
            </a:xfrm>
            <a:prstGeom prst="rect">
              <a:avLst/>
            </a:prstGeom>
            <a:solidFill>
              <a:srgbClr val="003C78"/>
            </a:solidFill>
          </p:spPr>
          <p:txBody>
            <a:bodyPr wrap="square">
              <a:spAutoFit/>
            </a:bodyPr>
            <a:lstStyle/>
            <a:p>
              <a:pPr lvl="0" algn="ctr"/>
              <a:endParaRPr lang="cs-CZ" sz="7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Use of the digitalization potential for making visitor management more effective</a:t>
              </a:r>
            </a:p>
          </p:txBody>
        </p:sp>
      </p:grpSp>
      <p:grpSp>
        <p:nvGrpSpPr>
          <p:cNvPr id="4" name="Skupina 3">
            <a:extLst>
              <a:ext uri="{FF2B5EF4-FFF2-40B4-BE49-F238E27FC236}">
                <a16:creationId xmlns:a16="http://schemas.microsoft.com/office/drawing/2014/main" id="{8A39EC17-DA36-4BB6-A1AC-75550A175D41}"/>
              </a:ext>
            </a:extLst>
          </p:cNvPr>
          <p:cNvGrpSpPr/>
          <p:nvPr/>
        </p:nvGrpSpPr>
        <p:grpSpPr>
          <a:xfrm>
            <a:off x="4576989" y="729456"/>
            <a:ext cx="3168352" cy="3198862"/>
            <a:chOff x="3779912" y="741930"/>
            <a:chExt cx="3168352" cy="3449999"/>
          </a:xfrm>
        </p:grpSpPr>
        <p:sp>
          <p:nvSpPr>
            <p:cNvPr id="8" name="Zástupný symbol pro obsah 2">
              <a:extLst>
                <a:ext uri="{FF2B5EF4-FFF2-40B4-BE49-F238E27FC236}">
                  <a16:creationId xmlns:a16="http://schemas.microsoft.com/office/drawing/2014/main" id="{F1E97913-9DF9-4026-98DF-F4116065836D}"/>
                </a:ext>
              </a:extLst>
            </p:cNvPr>
            <p:cNvSpPr txBox="1">
              <a:spLocks/>
            </p:cNvSpPr>
            <p:nvPr/>
          </p:nvSpPr>
          <p:spPr>
            <a:xfrm>
              <a:off x="3779912" y="1203598"/>
              <a:ext cx="3168352" cy="2988331"/>
            </a:xfrm>
            <a:prstGeom prst="rect">
              <a:avLst/>
            </a:prstGeom>
            <a:solidFill>
              <a:schemeClr val="accent1">
                <a:lumMod val="20000"/>
                <a:lumOff val="80000"/>
              </a:schemeClr>
            </a:solidFill>
          </p:spPr>
          <p:txBody>
            <a:bodyPr>
              <a:normAutofit/>
            </a:bodyPr>
            <a:lstStyle>
              <a:defPPr>
                <a:defRPr lang="cs-CZ"/>
              </a:defPPr>
              <a:lvl1pPr marL="171450" indent="-171450">
                <a:spcBef>
                  <a:spcPts val="0"/>
                </a:spcBef>
                <a:spcAft>
                  <a:spcPts val="600"/>
                </a:spcAft>
                <a:buFont typeface="Arial" panose="020B0604020202020204" pitchFamily="34" charset="0"/>
                <a:buChar char="•"/>
                <a:defRPr sz="1200" b="0">
                  <a:solidFill>
                    <a:srgbClr val="FF0000"/>
                  </a:solidFill>
                  <a:latin typeface="Arial" panose="020B0604020202020204" pitchFamily="34" charset="0"/>
                  <a:cs typeface="Arial" panose="020B0604020202020204" pitchFamily="34" charset="0"/>
                </a:defRPr>
              </a:lvl1pPr>
              <a:lvl2pPr indent="0">
                <a:spcBef>
                  <a:spcPct val="20000"/>
                </a:spcBef>
                <a:buFont typeface="Arial" panose="020B0604020202020204" pitchFamily="34" charset="0"/>
                <a:buNone/>
                <a:defRPr sz="1400">
                  <a:solidFill>
                    <a:srgbClr val="4D4D4D"/>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cs-CZ" dirty="0"/>
            </a:p>
            <a:p>
              <a:endParaRPr lang="cs-CZ" dirty="0">
                <a:solidFill>
                  <a:srgbClr val="003C78"/>
                </a:solidFill>
              </a:endParaRPr>
            </a:p>
            <a:p>
              <a:r>
                <a:rPr lang="en-GB">
                  <a:solidFill>
                    <a:srgbClr val="003C78"/>
                  </a:solidFill>
                </a:rPr>
                <a:t>Global Distribution System (GDS)</a:t>
              </a:r>
            </a:p>
            <a:p>
              <a:r>
                <a:rPr lang="en-GB">
                  <a:solidFill>
                    <a:srgbClr val="003C78"/>
                  </a:solidFill>
                </a:rPr>
                <a:t>Development of the visitczechrepublic.com destination portal</a:t>
              </a:r>
            </a:p>
            <a:p>
              <a:r>
                <a:rPr lang="en-GB">
                  <a:solidFill>
                    <a:srgbClr val="003C78"/>
                  </a:solidFill>
                </a:rPr>
                <a:t>Development of social media – working with influencers, ambassadors</a:t>
              </a:r>
            </a:p>
            <a:p>
              <a:r>
                <a:rPr lang="en-GB">
                  <a:solidFill>
                    <a:srgbClr val="003C78"/>
                  </a:solidFill>
                </a:rPr>
                <a:t>Cooperation with tourist portals oriented on foreign countries in the source markets - through RO</a:t>
              </a:r>
            </a:p>
            <a:p>
              <a:endParaRPr lang="cs-CZ" dirty="0">
                <a:solidFill>
                  <a:srgbClr val="003C78"/>
                </a:solidFill>
              </a:endParaRPr>
            </a:p>
          </p:txBody>
        </p:sp>
        <p:sp>
          <p:nvSpPr>
            <p:cNvPr id="9" name="Obdélník 8">
              <a:extLst>
                <a:ext uri="{FF2B5EF4-FFF2-40B4-BE49-F238E27FC236}">
                  <a16:creationId xmlns:a16="http://schemas.microsoft.com/office/drawing/2014/main" id="{28A7B118-6848-4DB7-A81D-54FD6AC9F92F}"/>
                </a:ext>
              </a:extLst>
            </p:cNvPr>
            <p:cNvSpPr/>
            <p:nvPr/>
          </p:nvSpPr>
          <p:spPr>
            <a:xfrm>
              <a:off x="3779912" y="741930"/>
              <a:ext cx="3168352" cy="776526"/>
            </a:xfrm>
            <a:prstGeom prst="rect">
              <a:avLst/>
            </a:prstGeom>
            <a:solidFill>
              <a:srgbClr val="003C78"/>
            </a:solidFill>
          </p:spPr>
          <p:txBody>
            <a:bodyPr wrap="square" anchor="ctr" anchorCtr="0">
              <a:spAutoFit/>
            </a:bodyPr>
            <a:lstStyle/>
            <a:p>
              <a:pPr lvl="0" algn="ctr">
                <a:spcBef>
                  <a:spcPts val="600"/>
                </a:spcBef>
              </a:pPr>
              <a:r>
                <a:rPr lang="en-GB" sz="1200" b="1">
                  <a:solidFill>
                    <a:schemeClr val="bg1"/>
                  </a:solidFill>
                  <a:latin typeface="Arial" panose="020B0604020202020204" pitchFamily="34" charset="0"/>
                  <a:cs typeface="Arial" panose="020B0604020202020204" pitchFamily="34" charset="0"/>
                </a:rPr>
                <a:t>Online presentation of the destination</a:t>
              </a:r>
            </a:p>
          </p:txBody>
        </p:sp>
      </p:grpSp>
      <p:sp>
        <p:nvSpPr>
          <p:cNvPr id="2" name="Obdélník 1">
            <a:extLst>
              <a:ext uri="{FF2B5EF4-FFF2-40B4-BE49-F238E27FC236}">
                <a16:creationId xmlns:a16="http://schemas.microsoft.com/office/drawing/2014/main" id="{37D33617-2279-4BF5-8AE9-CD55A8829B54}"/>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55951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FBD30B3-9E65-45E0-BF1B-6A5CAA6D0B0E}"/>
              </a:ext>
            </a:extLst>
          </p:cNvPr>
          <p:cNvSpPr txBox="1">
            <a:spLocks/>
          </p:cNvSpPr>
          <p:nvPr/>
        </p:nvSpPr>
        <p:spPr>
          <a:xfrm>
            <a:off x="465762" y="236401"/>
            <a:ext cx="8793509" cy="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0" lvl="2"/>
            <a:r>
              <a:rPr lang="en-GB" sz="2000"/>
              <a:t>Strategic goal: </a:t>
            </a:r>
            <a:r>
              <a:rPr lang="en-GB" sz="2000">
                <a:solidFill>
                  <a:srgbClr val="E6001E"/>
                </a:solidFill>
              </a:rPr>
              <a:t>Effective destination management</a:t>
            </a:r>
          </a:p>
          <a:p>
            <a:pPr marL="0" lvl="2"/>
            <a:endParaRPr lang="cs-CZ" sz="2000" dirty="0">
              <a:solidFill>
                <a:srgbClr val="FF0000"/>
              </a:solidFill>
            </a:endParaRPr>
          </a:p>
        </p:txBody>
      </p:sp>
      <p:grpSp>
        <p:nvGrpSpPr>
          <p:cNvPr id="9" name="Skupina 8">
            <a:extLst>
              <a:ext uri="{FF2B5EF4-FFF2-40B4-BE49-F238E27FC236}">
                <a16:creationId xmlns:a16="http://schemas.microsoft.com/office/drawing/2014/main" id="{B70C0221-7BF1-4F56-B3F3-08ED40D5AB34}"/>
              </a:ext>
            </a:extLst>
          </p:cNvPr>
          <p:cNvGrpSpPr/>
          <p:nvPr/>
        </p:nvGrpSpPr>
        <p:grpSpPr>
          <a:xfrm>
            <a:off x="465762" y="641067"/>
            <a:ext cx="2736304" cy="3682455"/>
            <a:chOff x="467544" y="741933"/>
            <a:chExt cx="3168352" cy="3682455"/>
          </a:xfrm>
        </p:grpSpPr>
        <p:sp>
          <p:nvSpPr>
            <p:cNvPr id="10" name="Zástupný symbol pro obsah 2">
              <a:extLst>
                <a:ext uri="{FF2B5EF4-FFF2-40B4-BE49-F238E27FC236}">
                  <a16:creationId xmlns:a16="http://schemas.microsoft.com/office/drawing/2014/main" id="{525F7D86-546D-41AE-B656-19609EF6AD32}"/>
                </a:ext>
              </a:extLst>
            </p:cNvPr>
            <p:cNvSpPr txBox="1">
              <a:spLocks/>
            </p:cNvSpPr>
            <p:nvPr/>
          </p:nvSpPr>
          <p:spPr>
            <a:xfrm>
              <a:off x="467544" y="1283632"/>
              <a:ext cx="3168352" cy="3140756"/>
            </a:xfrm>
            <a:prstGeom prst="rect">
              <a:avLst/>
            </a:prstGeom>
            <a:solidFill>
              <a:schemeClr val="accent1">
                <a:lumMod val="20000"/>
                <a:lumOff val="80000"/>
              </a:schemeClr>
            </a:solidFill>
          </p:spPr>
          <p:txBody>
            <a:bodyPr>
              <a:normAutofit fontScale="85000" lnSpcReduction="200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lvl="0" indent="-171450">
                <a:spcBef>
                  <a:spcPts val="0"/>
                </a:spcBef>
                <a:spcAft>
                  <a:spcPts val="600"/>
                </a:spcAft>
                <a:buFont typeface="Arial" panose="020B0604020202020204" pitchFamily="34" charset="0"/>
                <a:buChar char="•"/>
              </a:pPr>
              <a:r>
                <a:rPr lang="en-GB" sz="1200" b="0" dirty="0"/>
                <a:t>Support in development of DMO categorization</a:t>
              </a:r>
              <a:r>
                <a:rPr lang="cs-CZ" sz="1200" b="0" dirty="0"/>
                <a:t>; c</a:t>
              </a:r>
              <a:r>
                <a:rPr lang="en-GB" sz="1200" b="0" dirty="0" err="1"/>
                <a:t>reation</a:t>
              </a:r>
              <a:r>
                <a:rPr lang="en-GB" sz="1200" b="0" dirty="0"/>
                <a:t> of a functional pyramid structure of DMO</a:t>
              </a:r>
            </a:p>
            <a:p>
              <a:pPr marL="171450" lvl="0" indent="-171450">
                <a:spcBef>
                  <a:spcPts val="0"/>
                </a:spcBef>
                <a:spcAft>
                  <a:spcPts val="600"/>
                </a:spcAft>
                <a:buFont typeface="Arial" panose="020B0604020202020204" pitchFamily="34" charset="0"/>
                <a:buChar char="•"/>
              </a:pPr>
              <a:r>
                <a:rPr lang="en-GB" sz="1200" b="0" dirty="0"/>
                <a:t>Promotion planning with respect to the utilization of capacities in the territory and their limits</a:t>
              </a:r>
            </a:p>
            <a:p>
              <a:pPr marL="171450" lvl="0" indent="-171450">
                <a:spcBef>
                  <a:spcPts val="0"/>
                </a:spcBef>
                <a:spcAft>
                  <a:spcPts val="600"/>
                </a:spcAft>
                <a:buFont typeface="Arial" panose="020B0604020202020204" pitchFamily="34" charset="0"/>
                <a:buChar char="•"/>
              </a:pPr>
              <a:r>
                <a:rPr lang="en-GB" sz="1200" b="0" dirty="0"/>
                <a:t>Online visitor management</a:t>
              </a:r>
            </a:p>
            <a:p>
              <a:pPr marL="171450" lvl="0" indent="-171450">
                <a:spcBef>
                  <a:spcPts val="0"/>
                </a:spcBef>
                <a:spcAft>
                  <a:spcPts val="600"/>
                </a:spcAft>
                <a:buFont typeface="Arial" panose="020B0604020202020204" pitchFamily="34" charset="0"/>
                <a:buChar char="•"/>
              </a:pPr>
              <a:r>
                <a:rPr lang="en-GB" sz="1200" b="0" dirty="0"/>
                <a:t>Implementation of regular surveys focused on satisfaction of residents</a:t>
              </a:r>
              <a:endParaRPr lang="cs-CZ" sz="1200" b="0" dirty="0"/>
            </a:p>
            <a:p>
              <a:pPr marL="171450" lvl="0" indent="-171450">
                <a:spcBef>
                  <a:spcPts val="0"/>
                </a:spcBef>
                <a:spcAft>
                  <a:spcPts val="600"/>
                </a:spcAft>
                <a:buFont typeface="Arial" panose="020B0604020202020204" pitchFamily="34" charset="0"/>
                <a:buChar char="•"/>
              </a:pPr>
              <a:r>
                <a:rPr lang="en-GB" sz="1200" b="0" dirty="0"/>
                <a:t>Orientation on individual travellers and smaller groups, prioritization of quality over quantity</a:t>
              </a:r>
              <a:endParaRPr lang="cs-CZ" sz="1200" b="0" dirty="0"/>
            </a:p>
            <a:p>
              <a:pPr marL="171450" indent="-171450">
                <a:spcBef>
                  <a:spcPts val="0"/>
                </a:spcBef>
                <a:spcAft>
                  <a:spcPts val="600"/>
                </a:spcAft>
                <a:buFont typeface="Arial" panose="020B0604020202020204" pitchFamily="34" charset="0"/>
                <a:buChar char="•"/>
              </a:pPr>
              <a:r>
                <a:rPr lang="en-GB" sz="1200" b="0" dirty="0"/>
                <a:t>Promotion focused on extending the main season</a:t>
              </a:r>
              <a:endParaRPr lang="cs-CZ" sz="1200" b="0" dirty="0"/>
            </a:p>
            <a:p>
              <a:pPr marL="171450" indent="-171450">
                <a:spcBef>
                  <a:spcPts val="0"/>
                </a:spcBef>
                <a:spcAft>
                  <a:spcPts val="600"/>
                </a:spcAft>
                <a:buFont typeface="Arial" panose="020B0604020202020204" pitchFamily="34" charset="0"/>
                <a:buChar char="•"/>
              </a:pPr>
              <a:r>
                <a:rPr lang="en-GB" sz="1200" b="0" dirty="0"/>
                <a:t>Slow Tourism – responsible travelling</a:t>
              </a:r>
              <a:endParaRPr lang="cs-CZ" sz="1200" b="0" dirty="0"/>
            </a:p>
            <a:p>
              <a:pPr marL="171450" indent="-171450">
                <a:spcBef>
                  <a:spcPts val="0"/>
                </a:spcBef>
                <a:spcAft>
                  <a:spcPts val="600"/>
                </a:spcAft>
                <a:buFont typeface="Arial" panose="020B0604020202020204" pitchFamily="34" charset="0"/>
                <a:buChar char="•"/>
              </a:pPr>
              <a:r>
                <a:rPr lang="en-GB" sz="1200" b="0" dirty="0"/>
                <a:t>Support for sustainable forms of travelling – train transport, city public transport, cycling, hiking and water tourism</a:t>
              </a:r>
            </a:p>
            <a:p>
              <a:pPr marL="171450" lvl="0" indent="-171450">
                <a:spcBef>
                  <a:spcPts val="0"/>
                </a:spcBef>
                <a:spcAft>
                  <a:spcPts val="600"/>
                </a:spcAft>
                <a:buFont typeface="Arial" panose="020B0604020202020204" pitchFamily="34" charset="0"/>
                <a:buChar char="•"/>
              </a:pPr>
              <a:endParaRPr lang="en-GB" sz="1200" b="0" dirty="0"/>
            </a:p>
          </p:txBody>
        </p:sp>
        <p:sp>
          <p:nvSpPr>
            <p:cNvPr id="11" name="Obdélník 10">
              <a:extLst>
                <a:ext uri="{FF2B5EF4-FFF2-40B4-BE49-F238E27FC236}">
                  <a16:creationId xmlns:a16="http://schemas.microsoft.com/office/drawing/2014/main" id="{CFF0208B-3E75-471E-BD1F-AC88213D46BB}"/>
                </a:ext>
              </a:extLst>
            </p:cNvPr>
            <p:cNvSpPr/>
            <p:nvPr/>
          </p:nvSpPr>
          <p:spPr>
            <a:xfrm>
              <a:off x="467544" y="741933"/>
              <a:ext cx="3168352" cy="684000"/>
            </a:xfrm>
            <a:prstGeom prst="rect">
              <a:avLst/>
            </a:prstGeom>
            <a:solidFill>
              <a:srgbClr val="003C78"/>
            </a:solidFill>
          </p:spPr>
          <p:txBody>
            <a:bodyPr wrap="square">
              <a:spAutoFit/>
            </a:bodyPr>
            <a:lstStyle/>
            <a:p>
              <a:pPr lvl="0" algn="ctr"/>
              <a:endParaRPr lang="cs-CZ" sz="7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Sustainable tourism </a:t>
              </a:r>
            </a:p>
            <a:p>
              <a:pPr lvl="0" algn="ctr"/>
              <a:r>
                <a:rPr lang="en-GB" sz="1200" b="1">
                  <a:solidFill>
                    <a:schemeClr val="bg1"/>
                  </a:solidFill>
                  <a:latin typeface="Arial" panose="020B0604020202020204" pitchFamily="34" charset="0"/>
                  <a:cs typeface="Arial" panose="020B0604020202020204" pitchFamily="34" charset="0"/>
                </a:rPr>
                <a:t>in the destination</a:t>
              </a:r>
            </a:p>
            <a:p>
              <a:pPr lvl="0" algn="ctr"/>
              <a:endParaRPr lang="cs-CZ" sz="1000" b="1" dirty="0">
                <a:solidFill>
                  <a:schemeClr val="bg1"/>
                </a:solidFill>
                <a:latin typeface="Arial" panose="020B0604020202020204" pitchFamily="34" charset="0"/>
                <a:cs typeface="Arial" panose="020B0604020202020204" pitchFamily="34" charset="0"/>
              </a:endParaRPr>
            </a:p>
          </p:txBody>
        </p:sp>
      </p:grpSp>
      <p:grpSp>
        <p:nvGrpSpPr>
          <p:cNvPr id="12" name="Skupina 11">
            <a:extLst>
              <a:ext uri="{FF2B5EF4-FFF2-40B4-BE49-F238E27FC236}">
                <a16:creationId xmlns:a16="http://schemas.microsoft.com/office/drawing/2014/main" id="{55F2171D-64B8-4757-9C36-C8F710F4C4AC}"/>
              </a:ext>
            </a:extLst>
          </p:cNvPr>
          <p:cNvGrpSpPr/>
          <p:nvPr/>
        </p:nvGrpSpPr>
        <p:grpSpPr>
          <a:xfrm>
            <a:off x="3300055" y="617769"/>
            <a:ext cx="2732150" cy="3705753"/>
            <a:chOff x="467544" y="741933"/>
            <a:chExt cx="3168352" cy="3705753"/>
          </a:xfrm>
        </p:grpSpPr>
        <p:sp>
          <p:nvSpPr>
            <p:cNvPr id="13" name="Zástupný symbol pro obsah 2">
              <a:extLst>
                <a:ext uri="{FF2B5EF4-FFF2-40B4-BE49-F238E27FC236}">
                  <a16:creationId xmlns:a16="http://schemas.microsoft.com/office/drawing/2014/main" id="{3A7E3716-1F31-4AF6-B35B-D6FDE55E26F3}"/>
                </a:ext>
              </a:extLst>
            </p:cNvPr>
            <p:cNvSpPr txBox="1">
              <a:spLocks/>
            </p:cNvSpPr>
            <p:nvPr/>
          </p:nvSpPr>
          <p:spPr>
            <a:xfrm>
              <a:off x="467544" y="1357877"/>
              <a:ext cx="3168352" cy="3089809"/>
            </a:xfrm>
            <a:prstGeom prst="rect">
              <a:avLst/>
            </a:prstGeom>
            <a:solidFill>
              <a:schemeClr val="accent1">
                <a:lumMod val="20000"/>
                <a:lumOff val="80000"/>
              </a:schemeClr>
            </a:solidFill>
          </p:spPr>
          <p:txBody>
            <a:bodyPr lIns="91440" tIns="45720" rIns="91440" bIns="45720" anchor="t">
              <a:normAutofit fontScale="77500" lnSpcReduction="200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indent="-171450">
                <a:spcBef>
                  <a:spcPts val="0"/>
                </a:spcBef>
                <a:spcAft>
                  <a:spcPts val="600"/>
                </a:spcAft>
                <a:buFont typeface="Arial" panose="020B0604020202020204" pitchFamily="34" charset="0"/>
                <a:buChar char="•"/>
              </a:pPr>
              <a:r>
                <a:rPr lang="en-GB" sz="1200" b="0" dirty="0">
                  <a:latin typeface="Arial"/>
                  <a:cs typeface="Arial"/>
                </a:rPr>
                <a:t>Each region has its centre which focuses on mainstream/ group tourists</a:t>
              </a:r>
            </a:p>
            <a:p>
              <a:pPr marL="171450" indent="-171450">
                <a:spcBef>
                  <a:spcPts val="0"/>
                </a:spcBef>
                <a:spcAft>
                  <a:spcPts val="600"/>
                </a:spcAft>
                <a:buFont typeface="Arial" panose="020B0604020202020204" pitchFamily="34" charset="0"/>
                <a:buChar char="•"/>
              </a:pPr>
              <a:r>
                <a:rPr lang="en-GB" sz="1200" b="0" dirty="0">
                  <a:latin typeface="Arial"/>
                  <a:cs typeface="Arial"/>
                </a:rPr>
                <a:t>The region has also prepared an exclusive offer which distinguishes it from other regions</a:t>
              </a:r>
            </a:p>
            <a:p>
              <a:pPr marL="171450" indent="-171450">
                <a:spcBef>
                  <a:spcPts val="0"/>
                </a:spcBef>
                <a:spcAft>
                  <a:spcPts val="600"/>
                </a:spcAft>
                <a:buFont typeface="Arial" panose="020B0604020202020204" pitchFamily="34" charset="0"/>
                <a:buChar char="•"/>
              </a:pPr>
              <a:r>
                <a:rPr lang="en-GB" sz="1200" b="0" dirty="0">
                  <a:latin typeface="Arial"/>
                  <a:cs typeface="Arial"/>
                </a:rPr>
                <a:t>Mapping the tourist potential of the CR, identification and description of suitable target segments and micro-segments</a:t>
              </a:r>
            </a:p>
            <a:p>
              <a:pPr marL="171450" indent="-171450">
                <a:spcBef>
                  <a:spcPts val="0"/>
                </a:spcBef>
                <a:spcAft>
                  <a:spcPts val="600"/>
                </a:spcAft>
                <a:buFont typeface="Arial" panose="020B0604020202020204" pitchFamily="34" charset="0"/>
                <a:buChar char="•"/>
              </a:pPr>
              <a:r>
                <a:rPr lang="en-US" sz="1200" b="0" dirty="0">
                  <a:latin typeface="Arial"/>
                  <a:cs typeface="Arial"/>
                </a:rPr>
                <a:t>Development of infrastructure products - from larger centers to exclusive locations</a:t>
              </a:r>
              <a:endParaRPr lang="cs-CZ" sz="1200" b="0" dirty="0">
                <a:latin typeface="Arial"/>
                <a:cs typeface="Arial"/>
              </a:endParaRPr>
            </a:p>
            <a:p>
              <a:pPr marL="171450" indent="-171450">
                <a:spcBef>
                  <a:spcPts val="0"/>
                </a:spcBef>
                <a:spcAft>
                  <a:spcPts val="600"/>
                </a:spcAft>
                <a:buFont typeface="Arial" panose="020B0604020202020204" pitchFamily="34" charset="0"/>
                <a:buChar char="•"/>
              </a:pPr>
              <a:r>
                <a:rPr lang="en-US" sz="1200" b="0" dirty="0">
                  <a:latin typeface="Arial"/>
                  <a:cs typeface="Arial"/>
                </a:rPr>
                <a:t>Implementation of campaigns within the cluster of regions, accumulation of funds</a:t>
              </a:r>
              <a:endParaRPr lang="cs-CZ" sz="1200" b="0">
                <a:latin typeface="Arial"/>
                <a:cs typeface="Arial"/>
              </a:endParaRPr>
            </a:p>
            <a:p>
              <a:pPr marL="171450" indent="-171450">
                <a:spcBef>
                  <a:spcPts val="0"/>
                </a:spcBef>
                <a:spcAft>
                  <a:spcPts val="600"/>
                </a:spcAft>
                <a:buFont typeface="Arial" panose="020B0604020202020204" pitchFamily="34" charset="0"/>
                <a:buChar char="•"/>
              </a:pPr>
              <a:r>
                <a:rPr lang="en-GB" sz="1200" b="0"/>
                <a:t>Support </a:t>
              </a:r>
              <a:r>
                <a:rPr lang="en-GB" sz="1200" b="0" dirty="0"/>
                <a:t>for MICE in Prague and regional centres</a:t>
              </a:r>
            </a:p>
            <a:p>
              <a:pPr marL="171450" lvl="0" indent="-171450">
                <a:spcBef>
                  <a:spcPts val="0"/>
                </a:spcBef>
                <a:spcAft>
                  <a:spcPts val="600"/>
                </a:spcAft>
                <a:buFont typeface="Arial" panose="020B0604020202020204" pitchFamily="34" charset="0"/>
                <a:buChar char="•"/>
              </a:pPr>
              <a:r>
                <a:rPr lang="en-GB" sz="1200" b="0" dirty="0"/>
                <a:t>Prague as an exclusive destination and gateway to regions</a:t>
              </a:r>
            </a:p>
            <a:p>
              <a:pPr marL="171450" lvl="0" indent="-171450">
                <a:spcBef>
                  <a:spcPts val="0"/>
                </a:spcBef>
                <a:spcAft>
                  <a:spcPts val="600"/>
                </a:spcAft>
                <a:buFont typeface="Arial" panose="020B0604020202020204" pitchFamily="34" charset="0"/>
                <a:buChar char="•"/>
              </a:pPr>
              <a:r>
                <a:rPr lang="en-GB" sz="1200" b="0" dirty="0"/>
                <a:t>Building the </a:t>
              </a:r>
              <a:r>
                <a:rPr lang="cs-CZ" sz="1200" b="0" dirty="0" err="1"/>
                <a:t>product</a:t>
              </a:r>
              <a:r>
                <a:rPr lang="cs-CZ" sz="1200" b="0" dirty="0"/>
                <a:t> </a:t>
              </a:r>
              <a:r>
                <a:rPr lang="cs-CZ" sz="1200" b="0" dirty="0" err="1"/>
                <a:t>focused</a:t>
              </a:r>
              <a:r>
                <a:rPr lang="cs-CZ" sz="1200" b="0" dirty="0"/>
                <a:t> on </a:t>
              </a:r>
              <a:r>
                <a:rPr lang="cs-CZ" sz="1200" b="0" dirty="0" err="1"/>
                <a:t>czech</a:t>
              </a:r>
              <a:r>
                <a:rPr lang="cs-CZ" sz="1200" b="0" dirty="0"/>
                <a:t> </a:t>
              </a:r>
              <a:r>
                <a:rPr lang="cs-CZ" sz="1200" b="0" dirty="0" err="1"/>
                <a:t>mountains</a:t>
              </a:r>
              <a:endParaRPr lang="cs-CZ" sz="1200" b="0" dirty="0"/>
            </a:p>
            <a:p>
              <a:pPr marL="171450" indent="-171450">
                <a:spcBef>
                  <a:spcPts val="0"/>
                </a:spcBef>
                <a:spcAft>
                  <a:spcPts val="600"/>
                </a:spcAft>
                <a:buFont typeface="Arial" panose="020B0604020202020204" pitchFamily="34" charset="0"/>
                <a:buChar char="•"/>
              </a:pPr>
              <a:r>
                <a:rPr lang="en-GB" sz="1200" b="0" dirty="0"/>
                <a:t>Support for rural tourism development</a:t>
              </a:r>
            </a:p>
          </p:txBody>
        </p:sp>
        <p:sp>
          <p:nvSpPr>
            <p:cNvPr id="14" name="Obdélník 13">
              <a:extLst>
                <a:ext uri="{FF2B5EF4-FFF2-40B4-BE49-F238E27FC236}">
                  <a16:creationId xmlns:a16="http://schemas.microsoft.com/office/drawing/2014/main" id="{B0154828-D32C-4CFB-AEAE-5BBDAA0EFE6E}"/>
                </a:ext>
              </a:extLst>
            </p:cNvPr>
            <p:cNvSpPr/>
            <p:nvPr/>
          </p:nvSpPr>
          <p:spPr>
            <a:xfrm>
              <a:off x="467544" y="741933"/>
              <a:ext cx="3168352" cy="777136"/>
            </a:xfrm>
            <a:prstGeom prst="rect">
              <a:avLst/>
            </a:prstGeom>
            <a:solidFill>
              <a:srgbClr val="003C78"/>
            </a:solidFill>
          </p:spPr>
          <p:txBody>
            <a:bodyPr wrap="square">
              <a:spAutoFit/>
            </a:bodyPr>
            <a:lstStyle/>
            <a:p>
              <a:pPr lvl="0" algn="ctr"/>
              <a:endParaRPr lang="cs-CZ" sz="500" b="1" dirty="0">
                <a:solidFill>
                  <a:schemeClr val="bg1"/>
                </a:solidFill>
                <a:latin typeface="Arial" panose="020B0604020202020204" pitchFamily="34" charset="0"/>
                <a:cs typeface="Arial" panose="020B0604020202020204" pitchFamily="34" charset="0"/>
              </a:endParaRPr>
            </a:p>
            <a:p>
              <a:pPr lvl="0" algn="ctr"/>
              <a:r>
                <a:rPr lang="en-GB" sz="1050" b="1">
                  <a:solidFill>
                    <a:schemeClr val="bg1"/>
                  </a:solidFill>
                  <a:latin typeface="Arial" panose="020B0604020202020204" pitchFamily="34" charset="0"/>
                  <a:cs typeface="Arial" panose="020B0604020202020204" pitchFamily="34" charset="0"/>
                </a:rPr>
                <a:t>Assistance and support in preparation of an exclusive offer </a:t>
              </a:r>
            </a:p>
            <a:p>
              <a:pPr lvl="0" algn="ctr"/>
              <a:r>
                <a:rPr lang="en-GB" sz="1050" b="1">
                  <a:solidFill>
                    <a:schemeClr val="bg1"/>
                  </a:solidFill>
                  <a:latin typeface="Arial" panose="020B0604020202020204" pitchFamily="34" charset="0"/>
                  <a:cs typeface="Arial" panose="020B0604020202020204" pitchFamily="34" charset="0"/>
                </a:rPr>
                <a:t>in regions</a:t>
              </a:r>
            </a:p>
            <a:p>
              <a:pPr lvl="0" algn="ctr"/>
              <a:endParaRPr lang="cs-CZ" sz="800" b="1" dirty="0">
                <a:solidFill>
                  <a:schemeClr val="bg1"/>
                </a:solidFill>
                <a:latin typeface="Arial" panose="020B0604020202020204" pitchFamily="34" charset="0"/>
                <a:cs typeface="Arial" panose="020B0604020202020204" pitchFamily="34" charset="0"/>
              </a:endParaRPr>
            </a:p>
          </p:txBody>
        </p:sp>
      </p:grpSp>
      <p:grpSp>
        <p:nvGrpSpPr>
          <p:cNvPr id="15" name="Skupina 14">
            <a:extLst>
              <a:ext uri="{FF2B5EF4-FFF2-40B4-BE49-F238E27FC236}">
                <a16:creationId xmlns:a16="http://schemas.microsoft.com/office/drawing/2014/main" id="{2B5C2D5A-22A0-46EB-AEB5-151518E78D79}"/>
              </a:ext>
            </a:extLst>
          </p:cNvPr>
          <p:cNvGrpSpPr/>
          <p:nvPr/>
        </p:nvGrpSpPr>
        <p:grpSpPr>
          <a:xfrm>
            <a:off x="6130194" y="641066"/>
            <a:ext cx="2664296" cy="3682455"/>
            <a:chOff x="467544" y="741933"/>
            <a:chExt cx="3168352" cy="3449996"/>
          </a:xfrm>
        </p:grpSpPr>
        <p:sp>
          <p:nvSpPr>
            <p:cNvPr id="16" name="Zástupný symbol pro obsah 2">
              <a:extLst>
                <a:ext uri="{FF2B5EF4-FFF2-40B4-BE49-F238E27FC236}">
                  <a16:creationId xmlns:a16="http://schemas.microsoft.com/office/drawing/2014/main" id="{0352C714-6133-4DD9-AC40-083BCAF56A6C}"/>
                </a:ext>
              </a:extLst>
            </p:cNvPr>
            <p:cNvSpPr txBox="1">
              <a:spLocks/>
            </p:cNvSpPr>
            <p:nvPr/>
          </p:nvSpPr>
          <p:spPr>
            <a:xfrm>
              <a:off x="467544" y="1270099"/>
              <a:ext cx="3168352" cy="2921830"/>
            </a:xfrm>
            <a:prstGeom prst="rect">
              <a:avLst/>
            </a:prstGeom>
            <a:solidFill>
              <a:schemeClr val="accent1">
                <a:lumMod val="20000"/>
                <a:lumOff val="80000"/>
              </a:schemeClr>
            </a:solidFill>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050" b="0" dirty="0">
                <a:solidFill>
                  <a:srgbClr val="FF0000"/>
                </a:solidFill>
              </a:endParaRPr>
            </a:p>
            <a:p>
              <a:pPr marL="171450" lvl="0" indent="-171450">
                <a:spcBef>
                  <a:spcPts val="0"/>
                </a:spcBef>
                <a:spcAft>
                  <a:spcPts val="600"/>
                </a:spcAft>
                <a:buFont typeface="Arial" panose="020B0604020202020204" pitchFamily="34" charset="0"/>
                <a:buChar char="•"/>
              </a:pPr>
              <a:r>
                <a:rPr lang="en-GB" sz="1050" b="0"/>
                <a:t>Prime focus on target segments, not on target markets</a:t>
              </a:r>
            </a:p>
            <a:p>
              <a:pPr marL="171450" lvl="0" indent="-171450">
                <a:spcBef>
                  <a:spcPts val="0"/>
                </a:spcBef>
                <a:spcAft>
                  <a:spcPts val="600"/>
                </a:spcAft>
                <a:buFont typeface="Arial" panose="020B0604020202020204" pitchFamily="34" charset="0"/>
                <a:buChar char="•"/>
              </a:pPr>
              <a:r>
                <a:rPr lang="en-GB" sz="1050" b="0"/>
                <a:t>Implementation of targeted micro-campaigns</a:t>
              </a:r>
            </a:p>
            <a:p>
              <a:pPr marL="171450" lvl="0" indent="-171450">
                <a:spcBef>
                  <a:spcPts val="0"/>
                </a:spcBef>
                <a:spcAft>
                  <a:spcPts val="600"/>
                </a:spcAft>
                <a:buFont typeface="Arial" panose="020B0604020202020204" pitchFamily="34" charset="0"/>
                <a:buChar char="•"/>
              </a:pPr>
              <a:r>
                <a:rPr lang="en-GB" sz="1050" b="0"/>
                <a:t>System promotion of events with international importance in regions</a:t>
              </a:r>
            </a:p>
            <a:p>
              <a:pPr marL="171450" lvl="0" indent="-171450">
                <a:spcBef>
                  <a:spcPts val="0"/>
                </a:spcBef>
                <a:spcAft>
                  <a:spcPts val="600"/>
                </a:spcAft>
                <a:buFont typeface="Arial" panose="020B0604020202020204" pitchFamily="34" charset="0"/>
                <a:buChar char="•"/>
              </a:pPr>
              <a:r>
                <a:rPr lang="en-GB" sz="1050" b="0"/>
                <a:t>Active involvement in cross-border cooperation projects</a:t>
              </a:r>
            </a:p>
            <a:p>
              <a:pPr marL="171450" lvl="0" indent="-171450">
                <a:spcBef>
                  <a:spcPts val="0"/>
                </a:spcBef>
                <a:spcAft>
                  <a:spcPts val="600"/>
                </a:spcAft>
                <a:buFont typeface="Arial" panose="020B0604020202020204" pitchFamily="34" charset="0"/>
                <a:buChar char="•"/>
              </a:pPr>
              <a:r>
                <a:rPr lang="en-GB" sz="1050" b="0"/>
                <a:t>Support for new, innovative projects in the CR, creation of an incubator of ideas, networking of partners and projects</a:t>
              </a:r>
            </a:p>
          </p:txBody>
        </p:sp>
        <p:sp>
          <p:nvSpPr>
            <p:cNvPr id="17" name="Obdélník 16">
              <a:extLst>
                <a:ext uri="{FF2B5EF4-FFF2-40B4-BE49-F238E27FC236}">
                  <a16:creationId xmlns:a16="http://schemas.microsoft.com/office/drawing/2014/main" id="{F72DB742-2D04-4343-AFC8-13792040CB18}"/>
                </a:ext>
              </a:extLst>
            </p:cNvPr>
            <p:cNvSpPr/>
            <p:nvPr/>
          </p:nvSpPr>
          <p:spPr>
            <a:xfrm>
              <a:off x="467544" y="741933"/>
              <a:ext cx="3168352" cy="707886"/>
            </a:xfrm>
            <a:prstGeom prst="rect">
              <a:avLst/>
            </a:prstGeom>
            <a:solidFill>
              <a:srgbClr val="003C78"/>
            </a:solidFill>
          </p:spPr>
          <p:txBody>
            <a:bodyPr wrap="square">
              <a:spAutoFit/>
            </a:bodyPr>
            <a:lstStyle/>
            <a:p>
              <a:pPr lvl="0" algn="ctr"/>
              <a:endParaRPr lang="cs-CZ" sz="700" b="1" dirty="0">
                <a:solidFill>
                  <a:schemeClr val="bg1"/>
                </a:solidFill>
                <a:latin typeface="Arial" panose="020B0604020202020204" pitchFamily="34" charset="0"/>
                <a:cs typeface="Arial" panose="020B0604020202020204" pitchFamily="34" charset="0"/>
              </a:endParaRPr>
            </a:p>
            <a:p>
              <a:pPr lvl="0" algn="ctr"/>
              <a:endParaRPr lang="cs-CZ" sz="7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Targeted effective marketing</a:t>
              </a:r>
            </a:p>
            <a:p>
              <a:pPr lvl="0" algn="ctr"/>
              <a:endParaRPr lang="cs-CZ" sz="1400" b="1" dirty="0">
                <a:solidFill>
                  <a:schemeClr val="bg1"/>
                </a:solidFill>
                <a:latin typeface="Arial" panose="020B0604020202020204" pitchFamily="34" charset="0"/>
                <a:cs typeface="Arial" panose="020B0604020202020204" pitchFamily="34" charset="0"/>
              </a:endParaRPr>
            </a:p>
          </p:txBody>
        </p:sp>
      </p:grpSp>
      <p:sp>
        <p:nvSpPr>
          <p:cNvPr id="2" name="Obdélník 1">
            <a:extLst>
              <a:ext uri="{FF2B5EF4-FFF2-40B4-BE49-F238E27FC236}">
                <a16:creationId xmlns:a16="http://schemas.microsoft.com/office/drawing/2014/main" id="{966BCE2A-E068-4CC6-868D-470F26FB7B2D}"/>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90028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FBD30B3-9E65-45E0-BF1B-6A5CAA6D0B0E}"/>
              </a:ext>
            </a:extLst>
          </p:cNvPr>
          <p:cNvSpPr txBox="1">
            <a:spLocks/>
          </p:cNvSpPr>
          <p:nvPr/>
        </p:nvSpPr>
        <p:spPr>
          <a:xfrm>
            <a:off x="482904" y="226370"/>
            <a:ext cx="8793509" cy="23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0" lvl="2"/>
            <a:r>
              <a:rPr lang="en-GB" sz="2000" dirty="0"/>
              <a:t>Strategic goal: </a:t>
            </a:r>
            <a:r>
              <a:rPr lang="cs-CZ" sz="2000" dirty="0" err="1">
                <a:solidFill>
                  <a:srgbClr val="E6001E"/>
                </a:solidFill>
              </a:rPr>
              <a:t>Maximizing</a:t>
            </a:r>
            <a:r>
              <a:rPr lang="cs-CZ" sz="2000" dirty="0">
                <a:solidFill>
                  <a:srgbClr val="E6001E"/>
                </a:solidFill>
              </a:rPr>
              <a:t> </a:t>
            </a:r>
            <a:r>
              <a:rPr lang="cs-CZ" sz="2000" dirty="0" err="1">
                <a:solidFill>
                  <a:srgbClr val="E6001E"/>
                </a:solidFill>
              </a:rPr>
              <a:t>visitor</a:t>
            </a:r>
            <a:r>
              <a:rPr lang="cs-CZ" sz="2000" dirty="0">
                <a:solidFill>
                  <a:srgbClr val="E6001E"/>
                </a:solidFill>
              </a:rPr>
              <a:t> </a:t>
            </a:r>
            <a:r>
              <a:rPr lang="cs-CZ" sz="2000" dirty="0" err="1">
                <a:solidFill>
                  <a:srgbClr val="E6001E"/>
                </a:solidFill>
              </a:rPr>
              <a:t>experience</a:t>
            </a:r>
            <a:endParaRPr lang="en-GB" sz="2000" dirty="0">
              <a:solidFill>
                <a:srgbClr val="E6001E"/>
              </a:solidFill>
            </a:endParaRPr>
          </a:p>
          <a:p>
            <a:pPr marL="0" lvl="2"/>
            <a:endParaRPr lang="pl-PL" sz="2000" dirty="0">
              <a:solidFill>
                <a:srgbClr val="FF0000"/>
              </a:solidFill>
            </a:endParaRPr>
          </a:p>
          <a:p>
            <a:pPr marL="0" lvl="2"/>
            <a:endParaRPr lang="cs-CZ" sz="2000" dirty="0">
              <a:solidFill>
                <a:srgbClr val="FF0000"/>
              </a:solidFill>
            </a:endParaRPr>
          </a:p>
        </p:txBody>
      </p:sp>
      <p:grpSp>
        <p:nvGrpSpPr>
          <p:cNvPr id="8" name="Skupina 7">
            <a:extLst>
              <a:ext uri="{FF2B5EF4-FFF2-40B4-BE49-F238E27FC236}">
                <a16:creationId xmlns:a16="http://schemas.microsoft.com/office/drawing/2014/main" id="{16B797ED-9888-48FA-AFD5-C79D0120EF6C}"/>
              </a:ext>
            </a:extLst>
          </p:cNvPr>
          <p:cNvGrpSpPr/>
          <p:nvPr/>
        </p:nvGrpSpPr>
        <p:grpSpPr>
          <a:xfrm>
            <a:off x="482904" y="627534"/>
            <a:ext cx="2398182" cy="3449996"/>
            <a:chOff x="467544" y="741933"/>
            <a:chExt cx="3168352" cy="3449996"/>
          </a:xfrm>
        </p:grpSpPr>
        <p:sp>
          <p:nvSpPr>
            <p:cNvPr id="9" name="Zástupný symbol pro obsah 2">
              <a:extLst>
                <a:ext uri="{FF2B5EF4-FFF2-40B4-BE49-F238E27FC236}">
                  <a16:creationId xmlns:a16="http://schemas.microsoft.com/office/drawing/2014/main" id="{67F3B02F-753F-485A-82AB-D53312A9494B}"/>
                </a:ext>
              </a:extLst>
            </p:cNvPr>
            <p:cNvSpPr txBox="1">
              <a:spLocks/>
            </p:cNvSpPr>
            <p:nvPr/>
          </p:nvSpPr>
          <p:spPr>
            <a:xfrm>
              <a:off x="467544" y="1203598"/>
              <a:ext cx="3168352" cy="2988331"/>
            </a:xfrm>
            <a:prstGeom prst="rect">
              <a:avLst/>
            </a:prstGeom>
            <a:solidFill>
              <a:schemeClr val="accent1">
                <a:lumMod val="20000"/>
                <a:lumOff val="80000"/>
              </a:schemeClr>
            </a:solidFill>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100" b="0" dirty="0">
                <a:solidFill>
                  <a:srgbClr val="FF0000"/>
                </a:solidFill>
              </a:endParaRPr>
            </a:p>
            <a:p>
              <a:pPr marL="171450" lvl="0" indent="-171450">
                <a:spcBef>
                  <a:spcPts val="0"/>
                </a:spcBef>
                <a:spcAft>
                  <a:spcPts val="600"/>
                </a:spcAft>
                <a:buFont typeface="Arial" panose="020B0604020202020204" pitchFamily="34" charset="0"/>
                <a:buChar char="•"/>
              </a:pPr>
              <a:r>
                <a:rPr lang="en-GB" sz="1100" b="0">
                  <a:latin typeface="Arial"/>
                  <a:cs typeface="Arial"/>
                </a:rPr>
                <a:t>Development of service quality and certification in close cooperation with professional unions</a:t>
              </a:r>
            </a:p>
            <a:p>
              <a:pPr marL="171450" indent="-171450">
                <a:spcBef>
                  <a:spcPts val="0"/>
                </a:spcBef>
                <a:spcAft>
                  <a:spcPts val="600"/>
                </a:spcAft>
                <a:buFont typeface="Arial" panose="020B0604020202020204" pitchFamily="34" charset="0"/>
                <a:buChar char="•"/>
              </a:pPr>
              <a:r>
                <a:rPr lang="en-GB" sz="1100" b="0">
                  <a:latin typeface="Arial"/>
                  <a:cs typeface="Arial"/>
                </a:rPr>
                <a:t>Education of workers in tourism services – conducting educational courses and workshops</a:t>
              </a:r>
            </a:p>
          </p:txBody>
        </p:sp>
        <p:sp>
          <p:nvSpPr>
            <p:cNvPr id="11" name="Obdélník 10">
              <a:extLst>
                <a:ext uri="{FF2B5EF4-FFF2-40B4-BE49-F238E27FC236}">
                  <a16:creationId xmlns:a16="http://schemas.microsoft.com/office/drawing/2014/main" id="{BB5B8C12-E01C-4B6E-B0BA-9DE6A8EB687D}"/>
                </a:ext>
              </a:extLst>
            </p:cNvPr>
            <p:cNvSpPr/>
            <p:nvPr/>
          </p:nvSpPr>
          <p:spPr>
            <a:xfrm>
              <a:off x="467544" y="741933"/>
              <a:ext cx="3168352" cy="553998"/>
            </a:xfrm>
            <a:prstGeom prst="rect">
              <a:avLst/>
            </a:prstGeom>
            <a:solidFill>
              <a:srgbClr val="003C78"/>
            </a:solidFill>
          </p:spPr>
          <p:txBody>
            <a:bodyPr wrap="square">
              <a:spAutoFit/>
            </a:bodyPr>
            <a:lstStyle/>
            <a:p>
              <a:pPr lvl="0" algn="ctr"/>
              <a:endParaRPr lang="cs-CZ" sz="8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Service quality improvement</a:t>
              </a:r>
            </a:p>
            <a:p>
              <a:pPr lvl="0" algn="ctr"/>
              <a:endParaRPr lang="cs-CZ" sz="1000" b="1" dirty="0">
                <a:solidFill>
                  <a:schemeClr val="bg1"/>
                </a:solidFill>
                <a:latin typeface="Arial" panose="020B0604020202020204" pitchFamily="34" charset="0"/>
                <a:cs typeface="Arial" panose="020B0604020202020204" pitchFamily="34" charset="0"/>
              </a:endParaRPr>
            </a:p>
          </p:txBody>
        </p:sp>
      </p:grpSp>
      <p:grpSp>
        <p:nvGrpSpPr>
          <p:cNvPr id="12" name="Skupina 11">
            <a:extLst>
              <a:ext uri="{FF2B5EF4-FFF2-40B4-BE49-F238E27FC236}">
                <a16:creationId xmlns:a16="http://schemas.microsoft.com/office/drawing/2014/main" id="{94030028-D3BD-4805-9AAA-46B36274259C}"/>
              </a:ext>
            </a:extLst>
          </p:cNvPr>
          <p:cNvGrpSpPr/>
          <p:nvPr/>
        </p:nvGrpSpPr>
        <p:grpSpPr>
          <a:xfrm>
            <a:off x="3015163" y="673499"/>
            <a:ext cx="2736304" cy="3404031"/>
            <a:chOff x="467544" y="787898"/>
            <a:chExt cx="3168352" cy="3404031"/>
          </a:xfrm>
        </p:grpSpPr>
        <p:sp>
          <p:nvSpPr>
            <p:cNvPr id="13" name="Zástupný symbol pro obsah 2">
              <a:extLst>
                <a:ext uri="{FF2B5EF4-FFF2-40B4-BE49-F238E27FC236}">
                  <a16:creationId xmlns:a16="http://schemas.microsoft.com/office/drawing/2014/main" id="{ABA01C5E-AC5A-4889-8DB3-236CEF92F60D}"/>
                </a:ext>
              </a:extLst>
            </p:cNvPr>
            <p:cNvSpPr txBox="1">
              <a:spLocks/>
            </p:cNvSpPr>
            <p:nvPr/>
          </p:nvSpPr>
          <p:spPr>
            <a:xfrm>
              <a:off x="467544" y="1203598"/>
              <a:ext cx="3168352" cy="2988331"/>
            </a:xfrm>
            <a:prstGeom prst="rect">
              <a:avLst/>
            </a:prstGeom>
            <a:solidFill>
              <a:schemeClr val="accent1">
                <a:lumMod val="20000"/>
                <a:lumOff val="80000"/>
              </a:schemeClr>
            </a:solidFill>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100" b="0" dirty="0">
                <a:solidFill>
                  <a:srgbClr val="FF0000"/>
                </a:solidFill>
              </a:endParaRPr>
            </a:p>
            <a:p>
              <a:pPr marL="171450" lvl="0" indent="-171450">
                <a:spcBef>
                  <a:spcPts val="0"/>
                </a:spcBef>
                <a:spcAft>
                  <a:spcPts val="600"/>
                </a:spcAft>
                <a:buFont typeface="Arial" panose="020B0604020202020204" pitchFamily="34" charset="0"/>
                <a:buChar char="•"/>
              </a:pPr>
              <a:r>
                <a:rPr lang="en-US" sz="1100" b="0" dirty="0"/>
                <a:t>Cooperation with organizations representing disabled people</a:t>
              </a:r>
            </a:p>
            <a:p>
              <a:pPr marL="171450" lvl="0" indent="-171450">
                <a:spcBef>
                  <a:spcPts val="0"/>
                </a:spcBef>
                <a:spcAft>
                  <a:spcPts val="600"/>
                </a:spcAft>
                <a:buFont typeface="Arial" panose="020B0604020202020204" pitchFamily="34" charset="0"/>
                <a:buChar char="•"/>
              </a:pPr>
              <a:r>
                <a:rPr lang="en-US" sz="1100" b="0" dirty="0"/>
                <a:t>Mapping the offer and promotion of places for barrier-free travel</a:t>
              </a:r>
            </a:p>
            <a:p>
              <a:pPr marL="171450" lvl="0" indent="-171450">
                <a:spcBef>
                  <a:spcPts val="0"/>
                </a:spcBef>
                <a:spcAft>
                  <a:spcPts val="600"/>
                </a:spcAft>
                <a:buFont typeface="Arial" panose="020B0604020202020204" pitchFamily="34" charset="0"/>
                <a:buChar char="•"/>
              </a:pPr>
              <a:r>
                <a:rPr lang="cs-CZ" sz="1100" b="0" dirty="0" err="1"/>
                <a:t>Improving</a:t>
              </a:r>
              <a:r>
                <a:rPr lang="cs-CZ" sz="1100" b="0" dirty="0"/>
                <a:t> </a:t>
              </a:r>
              <a:r>
                <a:rPr lang="cs-CZ" sz="1100" b="0" dirty="0" err="1"/>
                <a:t>accessibility</a:t>
              </a:r>
              <a:r>
                <a:rPr lang="cs-CZ" sz="1100" b="0" dirty="0"/>
                <a:t> </a:t>
              </a:r>
              <a:r>
                <a:rPr lang="cs-CZ" sz="1100" b="0" dirty="0" err="1"/>
                <a:t>of</a:t>
              </a:r>
              <a:r>
                <a:rPr lang="cs-CZ" sz="1100" b="0" dirty="0"/>
                <a:t> </a:t>
              </a:r>
              <a:r>
                <a:rPr lang="cs-CZ" sz="1100" b="0" dirty="0" err="1"/>
                <a:t>tourism</a:t>
              </a:r>
              <a:r>
                <a:rPr lang="cs-CZ" sz="1100" b="0" dirty="0"/>
                <a:t> </a:t>
              </a:r>
              <a:r>
                <a:rPr lang="cs-CZ" sz="1100" b="0" dirty="0" err="1"/>
                <a:t>attractions</a:t>
              </a:r>
              <a:r>
                <a:rPr lang="cs-CZ" sz="1100" b="0" dirty="0"/>
                <a:t> </a:t>
              </a:r>
              <a:r>
                <a:rPr lang="cs-CZ" sz="1100" b="0" dirty="0" err="1"/>
                <a:t>for</a:t>
              </a:r>
              <a:r>
                <a:rPr lang="cs-CZ" sz="1100" b="0" dirty="0"/>
                <a:t> </a:t>
              </a:r>
              <a:r>
                <a:rPr lang="cs-CZ" sz="1100" b="0" dirty="0" err="1"/>
                <a:t>disabled</a:t>
              </a:r>
              <a:r>
                <a:rPr lang="cs-CZ" sz="1100" b="0" dirty="0"/>
                <a:t> </a:t>
              </a:r>
              <a:r>
                <a:rPr lang="cs-CZ" sz="1100" b="0" dirty="0" err="1"/>
                <a:t>clients</a:t>
              </a:r>
              <a:endParaRPr lang="cs-CZ" sz="1100" b="0" dirty="0"/>
            </a:p>
          </p:txBody>
        </p:sp>
        <p:sp>
          <p:nvSpPr>
            <p:cNvPr id="14" name="Obdélník 13">
              <a:extLst>
                <a:ext uri="{FF2B5EF4-FFF2-40B4-BE49-F238E27FC236}">
                  <a16:creationId xmlns:a16="http://schemas.microsoft.com/office/drawing/2014/main" id="{9BB6AB4A-18DF-4F0E-8505-7CF981AC32F7}"/>
                </a:ext>
              </a:extLst>
            </p:cNvPr>
            <p:cNvSpPr/>
            <p:nvPr/>
          </p:nvSpPr>
          <p:spPr>
            <a:xfrm>
              <a:off x="467544" y="787898"/>
              <a:ext cx="3168352" cy="461665"/>
            </a:xfrm>
            <a:prstGeom prst="rect">
              <a:avLst/>
            </a:prstGeom>
            <a:solidFill>
              <a:srgbClr val="003C78"/>
            </a:solidFill>
          </p:spPr>
          <p:txBody>
            <a:bodyPr wrap="square" anchor="ctr" anchorCtr="0">
              <a:spAutoFit/>
            </a:bodyPr>
            <a:lstStyle/>
            <a:p>
              <a:pPr lvl="0" algn="ctr"/>
              <a:r>
                <a:rPr lang="cs-CZ" sz="1200" b="1" dirty="0" err="1">
                  <a:solidFill>
                    <a:schemeClr val="bg1"/>
                  </a:solidFill>
                  <a:latin typeface="Arial" panose="020B0604020202020204" pitchFamily="34" charset="0"/>
                  <a:cs typeface="Arial" panose="020B0604020202020204" pitchFamily="34" charset="0"/>
                </a:rPr>
                <a:t>Accessible</a:t>
              </a:r>
              <a:r>
                <a:rPr lang="cs-CZ" sz="1200" b="1" dirty="0">
                  <a:solidFill>
                    <a:schemeClr val="bg1"/>
                  </a:solidFill>
                  <a:latin typeface="Arial" panose="020B0604020202020204" pitchFamily="34" charset="0"/>
                  <a:cs typeface="Arial" panose="020B0604020202020204" pitchFamily="34" charset="0"/>
                </a:rPr>
                <a:t> </a:t>
              </a:r>
            </a:p>
            <a:p>
              <a:pPr lvl="0" algn="ctr"/>
              <a:r>
                <a:rPr lang="cs-CZ" sz="1200" b="1" dirty="0" err="1">
                  <a:solidFill>
                    <a:schemeClr val="bg1"/>
                  </a:solidFill>
                  <a:latin typeface="Arial" panose="020B0604020202020204" pitchFamily="34" charset="0"/>
                  <a:cs typeface="Arial" panose="020B0604020202020204" pitchFamily="34" charset="0"/>
                </a:rPr>
                <a:t>tourism</a:t>
              </a:r>
              <a:endParaRPr lang="en-GB" sz="1200" b="1" dirty="0">
                <a:solidFill>
                  <a:schemeClr val="bg1"/>
                </a:solidFill>
                <a:latin typeface="Arial" panose="020B0604020202020204" pitchFamily="34" charset="0"/>
                <a:cs typeface="Arial" panose="020B0604020202020204" pitchFamily="34" charset="0"/>
              </a:endParaRPr>
            </a:p>
          </p:txBody>
        </p:sp>
      </p:grpSp>
      <p:grpSp>
        <p:nvGrpSpPr>
          <p:cNvPr id="16" name="Skupina 15">
            <a:extLst>
              <a:ext uri="{FF2B5EF4-FFF2-40B4-BE49-F238E27FC236}">
                <a16:creationId xmlns:a16="http://schemas.microsoft.com/office/drawing/2014/main" id="{A48382FB-83FC-4359-8E3D-2B4977785B6F}"/>
              </a:ext>
            </a:extLst>
          </p:cNvPr>
          <p:cNvGrpSpPr/>
          <p:nvPr/>
        </p:nvGrpSpPr>
        <p:grpSpPr>
          <a:xfrm>
            <a:off x="5885544" y="627534"/>
            <a:ext cx="2736304" cy="3449996"/>
            <a:chOff x="467544" y="741933"/>
            <a:chExt cx="3168352" cy="3449996"/>
          </a:xfrm>
        </p:grpSpPr>
        <p:sp>
          <p:nvSpPr>
            <p:cNvPr id="17" name="Zástupný symbol pro obsah 2">
              <a:extLst>
                <a:ext uri="{FF2B5EF4-FFF2-40B4-BE49-F238E27FC236}">
                  <a16:creationId xmlns:a16="http://schemas.microsoft.com/office/drawing/2014/main" id="{591F8EE4-F47C-4FEE-A264-40F7B687C444}"/>
                </a:ext>
              </a:extLst>
            </p:cNvPr>
            <p:cNvSpPr txBox="1">
              <a:spLocks/>
            </p:cNvSpPr>
            <p:nvPr/>
          </p:nvSpPr>
          <p:spPr>
            <a:xfrm>
              <a:off x="467544" y="1203598"/>
              <a:ext cx="3168352" cy="2988331"/>
            </a:xfrm>
            <a:prstGeom prst="rect">
              <a:avLst/>
            </a:prstGeom>
            <a:solidFill>
              <a:schemeClr val="accent1">
                <a:lumMod val="20000"/>
                <a:lumOff val="80000"/>
              </a:schemeClr>
            </a:solidFill>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spcBef>
                  <a:spcPts val="0"/>
                </a:spcBef>
                <a:spcAft>
                  <a:spcPts val="600"/>
                </a:spcAft>
                <a:buFont typeface="Arial" panose="020B0604020202020204" pitchFamily="34" charset="0"/>
                <a:buChar char="•"/>
              </a:pPr>
              <a:endParaRPr lang="cs-CZ" sz="1200" b="0" dirty="0">
                <a:solidFill>
                  <a:srgbClr val="FF0000"/>
                </a:solidFill>
              </a:endParaRPr>
            </a:p>
            <a:p>
              <a:pPr marL="171450" indent="-171450">
                <a:spcBef>
                  <a:spcPts val="0"/>
                </a:spcBef>
                <a:spcAft>
                  <a:spcPts val="600"/>
                </a:spcAft>
                <a:buFont typeface="Arial" panose="020B0604020202020204" pitchFamily="34" charset="0"/>
                <a:buChar char="•"/>
              </a:pPr>
              <a:r>
                <a:rPr lang="en-GB" sz="1200" b="0">
                  <a:latin typeface="Arial"/>
                  <a:cs typeface="Arial"/>
                </a:rPr>
                <a:t>A possibility of collecting complaints from foreign tourists in one place, forwarding to competent organizations, systematic efforts to start discussion and to handle frequent problems</a:t>
              </a:r>
            </a:p>
            <a:p>
              <a:pPr marL="171450" lvl="0" indent="-171450">
                <a:spcBef>
                  <a:spcPts val="0"/>
                </a:spcBef>
                <a:spcAft>
                  <a:spcPts val="600"/>
                </a:spcAft>
                <a:buFont typeface="Arial" panose="020B0604020202020204" pitchFamily="34" charset="0"/>
                <a:buChar char="•"/>
              </a:pPr>
              <a:r>
                <a:rPr lang="en-GB" sz="1200" b="0">
                  <a:latin typeface="Arial"/>
                  <a:cs typeface="Arial"/>
                </a:rPr>
                <a:t>Active work with regions, entrepreneurs and local community</a:t>
              </a:r>
            </a:p>
            <a:p>
              <a:pPr marL="171450" indent="-171450">
                <a:spcBef>
                  <a:spcPts val="0"/>
                </a:spcBef>
                <a:spcAft>
                  <a:spcPts val="600"/>
                </a:spcAft>
                <a:buFont typeface="Arial" panose="020B0604020202020204" pitchFamily="34" charset="0"/>
                <a:buChar char="•"/>
              </a:pPr>
              <a:r>
                <a:rPr lang="en-GB" sz="1200" b="0">
                  <a:latin typeface="Arial"/>
                  <a:cs typeface="Arial"/>
                </a:rPr>
                <a:t>Monitoring the rating on selected platforms – Booking, TripAdvisor, referring to possible problematic topics, initiation of solutions, education, training courses</a:t>
              </a:r>
            </a:p>
          </p:txBody>
        </p:sp>
        <p:sp>
          <p:nvSpPr>
            <p:cNvPr id="18" name="Obdélník 17">
              <a:extLst>
                <a:ext uri="{FF2B5EF4-FFF2-40B4-BE49-F238E27FC236}">
                  <a16:creationId xmlns:a16="http://schemas.microsoft.com/office/drawing/2014/main" id="{43D480BA-86C3-4313-B873-FA020477BF7B}"/>
                </a:ext>
              </a:extLst>
            </p:cNvPr>
            <p:cNvSpPr/>
            <p:nvPr/>
          </p:nvSpPr>
          <p:spPr>
            <a:xfrm>
              <a:off x="467544" y="741933"/>
              <a:ext cx="3168352" cy="554400"/>
            </a:xfrm>
            <a:prstGeom prst="rect">
              <a:avLst/>
            </a:prstGeom>
            <a:solidFill>
              <a:srgbClr val="003C78"/>
            </a:solidFill>
          </p:spPr>
          <p:txBody>
            <a:bodyPr wrap="square">
              <a:spAutoFit/>
            </a:bodyPr>
            <a:lstStyle/>
            <a:p>
              <a:pPr lvl="0" algn="ctr"/>
              <a:endParaRPr lang="cs-CZ" sz="900" b="1" dirty="0">
                <a:solidFill>
                  <a:schemeClr val="bg1"/>
                </a:solidFill>
                <a:latin typeface="Arial" panose="020B0604020202020204" pitchFamily="34" charset="0"/>
                <a:cs typeface="Arial" panose="020B0604020202020204" pitchFamily="34" charset="0"/>
              </a:endParaRPr>
            </a:p>
            <a:p>
              <a:pPr lvl="0" algn="ctr"/>
              <a:r>
                <a:rPr lang="en-GB" sz="1200" b="1">
                  <a:solidFill>
                    <a:schemeClr val="bg1"/>
                  </a:solidFill>
                  <a:latin typeface="Arial" panose="020B0604020202020204" pitchFamily="34" charset="0"/>
                  <a:cs typeface="Arial" panose="020B0604020202020204" pitchFamily="34" charset="0"/>
                </a:rPr>
                <a:t>Tourism experience manager</a:t>
              </a:r>
            </a:p>
            <a:p>
              <a:pPr lvl="0" algn="ctr"/>
              <a:endParaRPr lang="cs-CZ" sz="1050" b="1" dirty="0">
                <a:solidFill>
                  <a:schemeClr val="bg1"/>
                </a:solidFill>
                <a:latin typeface="Arial" panose="020B0604020202020204" pitchFamily="34" charset="0"/>
                <a:cs typeface="Arial" panose="020B0604020202020204" pitchFamily="34" charset="0"/>
              </a:endParaRPr>
            </a:p>
          </p:txBody>
        </p:sp>
      </p:grpSp>
      <p:sp>
        <p:nvSpPr>
          <p:cNvPr id="2" name="Obdélník 1">
            <a:extLst>
              <a:ext uri="{FF2B5EF4-FFF2-40B4-BE49-F238E27FC236}">
                <a16:creationId xmlns:a16="http://schemas.microsoft.com/office/drawing/2014/main" id="{1663AA1C-D361-469D-9E8C-3623754343FC}"/>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33851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7502C41B-340F-4CE0-92EC-218B9DF862B8}"/>
              </a:ext>
            </a:extLst>
          </p:cNvPr>
          <p:cNvSpPr txBox="1">
            <a:spLocks/>
          </p:cNvSpPr>
          <p:nvPr/>
        </p:nvSpPr>
        <p:spPr>
          <a:xfrm>
            <a:off x="360941" y="199911"/>
            <a:ext cx="8568952" cy="4107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003C78"/>
                </a:solidFill>
                <a:latin typeface="Arial" panose="020B0604020202020204" pitchFamily="34" charset="0"/>
                <a:ea typeface="+mj-ea"/>
                <a:cs typeface="Arial" panose="020B0604020202020204" pitchFamily="34" charset="0"/>
              </a:defRPr>
            </a:lvl1pPr>
          </a:lstStyle>
          <a:p>
            <a:r>
              <a:rPr lang="en-GB" sz="1600">
                <a:latin typeface="Arial"/>
                <a:cs typeface="Arial"/>
              </a:rPr>
              <a:t>Indicators for evaluation of the destination strategy – BSC (Balanced ScoreCard)</a:t>
            </a:r>
          </a:p>
        </p:txBody>
      </p:sp>
      <p:graphicFrame>
        <p:nvGraphicFramePr>
          <p:cNvPr id="2" name="Tabulka 1">
            <a:extLst>
              <a:ext uri="{FF2B5EF4-FFF2-40B4-BE49-F238E27FC236}">
                <a16:creationId xmlns:a16="http://schemas.microsoft.com/office/drawing/2014/main" id="{779365DA-CF3F-4860-98FD-30C7EB18E59D}"/>
              </a:ext>
            </a:extLst>
          </p:cNvPr>
          <p:cNvGraphicFramePr>
            <a:graphicFrameLocks noGrp="1"/>
          </p:cNvGraphicFramePr>
          <p:nvPr>
            <p:extLst>
              <p:ext uri="{D42A27DB-BD31-4B8C-83A1-F6EECF244321}">
                <p14:modId xmlns:p14="http://schemas.microsoft.com/office/powerpoint/2010/main" val="1849608967"/>
              </p:ext>
            </p:extLst>
          </p:nvPr>
        </p:nvGraphicFramePr>
        <p:xfrm>
          <a:off x="442025" y="714952"/>
          <a:ext cx="8275847" cy="1718911"/>
        </p:xfrm>
        <a:graphic>
          <a:graphicData uri="http://schemas.openxmlformats.org/drawingml/2006/table">
            <a:tbl>
              <a:tblPr>
                <a:tableStyleId>{5C22544A-7EE6-4342-B048-85BDC9FD1C3A}</a:tableStyleId>
              </a:tblPr>
              <a:tblGrid>
                <a:gridCol w="766220">
                  <a:extLst>
                    <a:ext uri="{9D8B030D-6E8A-4147-A177-3AD203B41FA5}">
                      <a16:colId xmlns:a16="http://schemas.microsoft.com/office/drawing/2014/main" val="130449614"/>
                    </a:ext>
                  </a:extLst>
                </a:gridCol>
                <a:gridCol w="2080437">
                  <a:extLst>
                    <a:ext uri="{9D8B030D-6E8A-4147-A177-3AD203B41FA5}">
                      <a16:colId xmlns:a16="http://schemas.microsoft.com/office/drawing/2014/main" val="1161828398"/>
                    </a:ext>
                  </a:extLst>
                </a:gridCol>
                <a:gridCol w="1892920">
                  <a:extLst>
                    <a:ext uri="{9D8B030D-6E8A-4147-A177-3AD203B41FA5}">
                      <a16:colId xmlns:a16="http://schemas.microsoft.com/office/drawing/2014/main" val="1494835190"/>
                    </a:ext>
                  </a:extLst>
                </a:gridCol>
                <a:gridCol w="2104947">
                  <a:extLst>
                    <a:ext uri="{9D8B030D-6E8A-4147-A177-3AD203B41FA5}">
                      <a16:colId xmlns:a16="http://schemas.microsoft.com/office/drawing/2014/main" val="1213185339"/>
                    </a:ext>
                  </a:extLst>
                </a:gridCol>
                <a:gridCol w="1431323">
                  <a:extLst>
                    <a:ext uri="{9D8B030D-6E8A-4147-A177-3AD203B41FA5}">
                      <a16:colId xmlns:a16="http://schemas.microsoft.com/office/drawing/2014/main" val="1764089105"/>
                    </a:ext>
                  </a:extLst>
                </a:gridCol>
              </a:tblGrid>
              <a:tr h="288615">
                <a:tc gridSpan="5">
                  <a:txBody>
                    <a:bodyPr/>
                    <a:lstStyle/>
                    <a:p>
                      <a:pPr algn="l" fontAlgn="ctr"/>
                      <a:r>
                        <a:rPr lang="en-GB" sz="1200" b="1" u="none" strike="noStrike">
                          <a:solidFill>
                            <a:schemeClr val="bg1"/>
                          </a:solidFill>
                          <a:latin typeface="Arial"/>
                          <a:cs typeface="Arial"/>
                        </a:rPr>
                        <a:t>Visitor perspective</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3232437469"/>
                  </a:ext>
                </a:extLst>
              </a:tr>
              <a:tr h="392158">
                <a:tc>
                  <a:txBody>
                    <a:bodyPr/>
                    <a:lstStyle/>
                    <a:p>
                      <a:pPr algn="l" fontAlgn="ctr"/>
                      <a:r>
                        <a:rPr lang="en-GB" sz="900" b="1" u="none" strike="noStrike">
                          <a:solidFill>
                            <a:schemeClr val="bg1"/>
                          </a:solidFill>
                          <a:latin typeface="Arial"/>
                          <a:cs typeface="Arial"/>
                        </a:rPr>
                        <a:t>Goal</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cs typeface="Arial"/>
                        </a:rPr>
                        <a:t>Perception of the CR destination on selected markets</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cs typeface="Arial"/>
                        </a:rPr>
                        <a:t>Tourism intensity</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cs typeface="Arial"/>
                        </a:rPr>
                        <a:t>Satisfaction of tourists</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panose="020B0604020202020204" pitchFamily="34" charset="0"/>
                          <a:ea typeface="+mn-ea"/>
                          <a:cs typeface="Arial" panose="020B0604020202020204" pitchFamily="34" charset="0"/>
                        </a:rPr>
                        <a:t>Satisfaction of residents</a:t>
                      </a:r>
                    </a:p>
                  </a:txBody>
                  <a:tcPr marL="36000" marR="36000" marT="36000" marB="36000" anchor="ctr">
                    <a:solidFill>
                      <a:schemeClr val="tx2"/>
                    </a:solidFill>
                  </a:tcPr>
                </a:tc>
                <a:extLst>
                  <a:ext uri="{0D108BD9-81ED-4DB2-BD59-A6C34878D82A}">
                    <a16:rowId xmlns:a16="http://schemas.microsoft.com/office/drawing/2014/main" val="4056862200"/>
                  </a:ext>
                </a:extLst>
              </a:tr>
              <a:tr h="1038138">
                <a:tc>
                  <a:txBody>
                    <a:bodyPr/>
                    <a:lstStyle/>
                    <a:p>
                      <a:pPr algn="l" fontAlgn="ctr"/>
                      <a:r>
                        <a:rPr lang="en-GB" sz="900" b="1" u="none" strike="noStrike">
                          <a:solidFill>
                            <a:srgbClr val="003C78"/>
                          </a:solidFill>
                          <a:latin typeface="Arial"/>
                          <a:cs typeface="Arial"/>
                        </a:rPr>
                        <a:t>Indicator</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NPS – visit recommendation (%)</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Ratio of tourists staying overnight relative to number of residents – the CR and regions (%)</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Reviews on Booking.com, TripAdvisor, comparison with competitors</a:t>
                      </a:r>
                      <a:br>
                        <a:rPr lang="en-GB" sz="900" u="none" strike="noStrike">
                          <a:solidFill>
                            <a:srgbClr val="003C78"/>
                          </a:solidFill>
                          <a:latin typeface="Arial" panose="020B0604020202020204" pitchFamily="34" charset="0"/>
                          <a:ea typeface="+mn-ea"/>
                          <a:cs typeface="Arial" panose="020B0604020202020204" pitchFamily="34" charset="0"/>
                        </a:rPr>
                      </a:br>
                      <a:r>
                        <a:rPr lang="en-GB" sz="900" u="none" strike="noStrike">
                          <a:solidFill>
                            <a:srgbClr val="003C78"/>
                          </a:solidFill>
                          <a:latin typeface="Arial" panose="020B0604020202020204" pitchFamily="34" charset="0"/>
                          <a:ea typeface="+mn-ea"/>
                          <a:cs typeface="Arial" panose="020B0604020202020204" pitchFamily="34" charset="0"/>
                        </a:rPr>
                        <a:t>– accommodation services</a:t>
                      </a:r>
                      <a:br>
                        <a:rPr lang="en-GB" sz="900" u="none" strike="noStrike">
                          <a:solidFill>
                            <a:srgbClr val="003C78"/>
                          </a:solidFill>
                          <a:latin typeface="Arial" panose="020B0604020202020204" pitchFamily="34" charset="0"/>
                          <a:ea typeface="+mn-ea"/>
                          <a:cs typeface="Arial" panose="020B0604020202020204" pitchFamily="34" charset="0"/>
                        </a:rPr>
                      </a:br>
                      <a:r>
                        <a:rPr lang="en-GB" sz="900" u="none" strike="noStrike">
                          <a:solidFill>
                            <a:srgbClr val="003C78"/>
                          </a:solidFill>
                          <a:latin typeface="Arial" panose="020B0604020202020204" pitchFamily="34" charset="0"/>
                          <a:ea typeface="+mn-ea"/>
                          <a:cs typeface="Arial" panose="020B0604020202020204" pitchFamily="34" charset="0"/>
                        </a:rPr>
                        <a:t>– restaurants</a:t>
                      </a:r>
                      <a:br>
                        <a:rPr lang="en-GB" sz="900" u="none" strike="noStrike">
                          <a:solidFill>
                            <a:srgbClr val="003C78"/>
                          </a:solidFill>
                          <a:latin typeface="Arial" panose="020B0604020202020204" pitchFamily="34" charset="0"/>
                          <a:ea typeface="+mn-ea"/>
                          <a:cs typeface="Arial" panose="020B0604020202020204" pitchFamily="34" charset="0"/>
                        </a:rPr>
                      </a:br>
                      <a:r>
                        <a:rPr lang="en-GB" sz="900" u="none" strike="noStrike">
                          <a:solidFill>
                            <a:srgbClr val="003C78"/>
                          </a:solidFill>
                          <a:latin typeface="Arial" panose="020B0604020202020204" pitchFamily="34" charset="0"/>
                          <a:ea typeface="+mn-ea"/>
                          <a:cs typeface="Arial" panose="020B0604020202020204" pitchFamily="34" charset="0"/>
                        </a:rPr>
                        <a:t>– other services</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Perception of tourism and its impact on the quality of life of residents</a:t>
                      </a:r>
                    </a:p>
                  </a:txBody>
                  <a:tcPr marL="36000" marR="36000" marT="36000" marB="36000"/>
                </a:tc>
                <a:extLst>
                  <a:ext uri="{0D108BD9-81ED-4DB2-BD59-A6C34878D82A}">
                    <a16:rowId xmlns:a16="http://schemas.microsoft.com/office/drawing/2014/main" val="935822438"/>
                  </a:ext>
                </a:extLst>
              </a:tr>
            </a:tbl>
          </a:graphicData>
        </a:graphic>
      </p:graphicFrame>
      <p:graphicFrame>
        <p:nvGraphicFramePr>
          <p:cNvPr id="12" name="Tabulka 11">
            <a:extLst>
              <a:ext uri="{FF2B5EF4-FFF2-40B4-BE49-F238E27FC236}">
                <a16:creationId xmlns:a16="http://schemas.microsoft.com/office/drawing/2014/main" id="{ADE77A27-C590-419A-8AF9-E7C2F5AE268C}"/>
              </a:ext>
            </a:extLst>
          </p:cNvPr>
          <p:cNvGraphicFramePr>
            <a:graphicFrameLocks noGrp="1"/>
          </p:cNvGraphicFramePr>
          <p:nvPr>
            <p:extLst>
              <p:ext uri="{D42A27DB-BD31-4B8C-83A1-F6EECF244321}">
                <p14:modId xmlns:p14="http://schemas.microsoft.com/office/powerpoint/2010/main" val="1225280045"/>
              </p:ext>
            </p:extLst>
          </p:nvPr>
        </p:nvGraphicFramePr>
        <p:xfrm>
          <a:off x="442025" y="2571750"/>
          <a:ext cx="8266969" cy="1637440"/>
        </p:xfrm>
        <a:graphic>
          <a:graphicData uri="http://schemas.openxmlformats.org/drawingml/2006/table">
            <a:tbl>
              <a:tblPr>
                <a:tableStyleId>{5C22544A-7EE6-4342-B048-85BDC9FD1C3A}</a:tableStyleId>
              </a:tblPr>
              <a:tblGrid>
                <a:gridCol w="766220">
                  <a:extLst>
                    <a:ext uri="{9D8B030D-6E8A-4147-A177-3AD203B41FA5}">
                      <a16:colId xmlns:a16="http://schemas.microsoft.com/office/drawing/2014/main" val="130449614"/>
                    </a:ext>
                  </a:extLst>
                </a:gridCol>
                <a:gridCol w="2080437">
                  <a:extLst>
                    <a:ext uri="{9D8B030D-6E8A-4147-A177-3AD203B41FA5}">
                      <a16:colId xmlns:a16="http://schemas.microsoft.com/office/drawing/2014/main" val="1161828398"/>
                    </a:ext>
                  </a:extLst>
                </a:gridCol>
                <a:gridCol w="1892920">
                  <a:extLst>
                    <a:ext uri="{9D8B030D-6E8A-4147-A177-3AD203B41FA5}">
                      <a16:colId xmlns:a16="http://schemas.microsoft.com/office/drawing/2014/main" val="1494835190"/>
                    </a:ext>
                  </a:extLst>
                </a:gridCol>
                <a:gridCol w="2104947">
                  <a:extLst>
                    <a:ext uri="{9D8B030D-6E8A-4147-A177-3AD203B41FA5}">
                      <a16:colId xmlns:a16="http://schemas.microsoft.com/office/drawing/2014/main" val="1213185339"/>
                    </a:ext>
                  </a:extLst>
                </a:gridCol>
                <a:gridCol w="1422445">
                  <a:extLst>
                    <a:ext uri="{9D8B030D-6E8A-4147-A177-3AD203B41FA5}">
                      <a16:colId xmlns:a16="http://schemas.microsoft.com/office/drawing/2014/main" val="1764089105"/>
                    </a:ext>
                  </a:extLst>
                </a:gridCol>
              </a:tblGrid>
              <a:tr h="249955">
                <a:tc gridSpan="5">
                  <a:txBody>
                    <a:bodyPr/>
                    <a:lstStyle/>
                    <a:p>
                      <a:pPr algn="l" fontAlgn="ctr"/>
                      <a:r>
                        <a:rPr lang="en-GB" sz="1200" b="1" u="none" strike="noStrike">
                          <a:solidFill>
                            <a:schemeClr val="bg1"/>
                          </a:solidFill>
                          <a:latin typeface="Arial"/>
                          <a:cs typeface="Arial"/>
                        </a:rPr>
                        <a:t>Visitor perspective</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050" b="1" i="0" u="none" strike="noStrike" dirty="0">
                        <a:effectLst/>
                        <a:latin typeface="Arial" panose="020B0604020202020204" pitchFamily="34" charset="0"/>
                        <a:cs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3232437469"/>
                  </a:ext>
                </a:extLst>
              </a:tr>
              <a:tr h="460690">
                <a:tc>
                  <a:txBody>
                    <a:bodyPr/>
                    <a:lstStyle/>
                    <a:p>
                      <a:pPr algn="l" fontAlgn="ctr"/>
                      <a:r>
                        <a:rPr lang="en-GB" sz="900" b="1" u="none" strike="noStrike">
                          <a:solidFill>
                            <a:schemeClr val="bg1"/>
                          </a:solidFill>
                          <a:latin typeface="Arial"/>
                          <a:cs typeface="Arial"/>
                        </a:rPr>
                        <a:t>Goal</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Increasing the number of foreign tourist overnight stays</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Growth of the share of regions in foreign tourist overnight stays at CAE</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Seasonality</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CAE occupancy rate</a:t>
                      </a:r>
                    </a:p>
                  </a:txBody>
                  <a:tcPr marL="36000" marR="36000" marT="36000" marB="36000" anchor="ctr">
                    <a:solidFill>
                      <a:schemeClr val="tx2"/>
                    </a:solidFill>
                  </a:tcPr>
                </a:tc>
                <a:extLst>
                  <a:ext uri="{0D108BD9-81ED-4DB2-BD59-A6C34878D82A}">
                    <a16:rowId xmlns:a16="http://schemas.microsoft.com/office/drawing/2014/main" val="4056862200"/>
                  </a:ext>
                </a:extLst>
              </a:tr>
              <a:tr h="899080">
                <a:tc>
                  <a:txBody>
                    <a:bodyPr/>
                    <a:lstStyle/>
                    <a:p>
                      <a:pPr algn="l" fontAlgn="ctr"/>
                      <a:r>
                        <a:rPr lang="en-GB" sz="900" b="1" u="none" strike="noStrike">
                          <a:solidFill>
                            <a:srgbClr val="003C78"/>
                          </a:solidFill>
                          <a:latin typeface="Arial"/>
                          <a:cs typeface="Arial"/>
                        </a:rPr>
                        <a:t>Indicator</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year-over-year change in %</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share of regions in foreign tourist overnight stays at CAE (%)</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Gini coefficient and comparison with competitors; coef. 0 (uniform distribution in months of the year) – </a:t>
                      </a:r>
                      <a:br>
                        <a:rPr lang="en-GB" sz="900" u="none" strike="noStrike">
                          <a:solidFill>
                            <a:srgbClr val="003C78"/>
                          </a:solidFill>
                          <a:latin typeface="Arial" panose="020B0604020202020204" pitchFamily="34" charset="0"/>
                          <a:ea typeface="+mn-ea"/>
                          <a:cs typeface="Arial" panose="020B0604020202020204" pitchFamily="34" charset="0"/>
                        </a:rPr>
                      </a:br>
                      <a:r>
                        <a:rPr lang="en-GB" sz="900" u="none" strike="noStrike">
                          <a:solidFill>
                            <a:srgbClr val="003C78"/>
                          </a:solidFill>
                          <a:latin typeface="Arial" panose="020B0604020202020204" pitchFamily="34" charset="0"/>
                          <a:ea typeface="+mn-ea"/>
                          <a:cs typeface="Arial" panose="020B0604020202020204" pitchFamily="34" charset="0"/>
                        </a:rPr>
                        <a:t>1 (100% seasonality, all arrivals in 1 month of the year)</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 occupancy at CAE </a:t>
                      </a:r>
                      <a:br>
                        <a:rPr lang="en-GB" sz="900" u="none" strike="noStrike">
                          <a:solidFill>
                            <a:srgbClr val="003C78"/>
                          </a:solidFill>
                          <a:latin typeface="Arial" panose="020B0604020202020204" pitchFamily="34" charset="0"/>
                          <a:ea typeface="+mn-ea"/>
                          <a:cs typeface="Arial" panose="020B0604020202020204" pitchFamily="34" charset="0"/>
                        </a:rPr>
                      </a:br>
                      <a:r>
                        <a:rPr lang="en-GB" sz="900" u="none" strike="noStrike">
                          <a:solidFill>
                            <a:srgbClr val="003C78"/>
                          </a:solidFill>
                          <a:latin typeface="Arial" panose="020B0604020202020204" pitchFamily="34" charset="0"/>
                          <a:ea typeface="+mn-ea"/>
                          <a:cs typeface="Arial" panose="020B0604020202020204" pitchFamily="34" charset="0"/>
                        </a:rPr>
                        <a:t>– CR</a:t>
                      </a:r>
                      <a:br>
                        <a:rPr lang="en-GB" sz="900" u="none" strike="noStrike">
                          <a:solidFill>
                            <a:srgbClr val="003C78"/>
                          </a:solidFill>
                          <a:latin typeface="Arial" panose="020B0604020202020204" pitchFamily="34" charset="0"/>
                          <a:ea typeface="+mn-ea"/>
                          <a:cs typeface="Arial" panose="020B0604020202020204" pitchFamily="34" charset="0"/>
                        </a:rPr>
                      </a:br>
                      <a:r>
                        <a:rPr lang="en-GB" sz="900" u="none" strike="noStrike">
                          <a:solidFill>
                            <a:srgbClr val="003C78"/>
                          </a:solidFill>
                          <a:latin typeface="Arial" panose="020B0604020202020204" pitchFamily="34" charset="0"/>
                          <a:ea typeface="+mn-ea"/>
                          <a:cs typeface="Arial" panose="020B0604020202020204" pitchFamily="34" charset="0"/>
                        </a:rPr>
                        <a:t>– regions</a:t>
                      </a:r>
                    </a:p>
                    <a:p>
                      <a:pPr algn="l" fontAlgn="ctr"/>
                      <a:r>
                        <a:rPr lang="en-GB" sz="900" u="none" strike="noStrike">
                          <a:solidFill>
                            <a:srgbClr val="003C78"/>
                          </a:solidFill>
                          <a:latin typeface="Arial" panose="020B0604020202020204" pitchFamily="34" charset="0"/>
                          <a:ea typeface="+mn-ea"/>
                          <a:cs typeface="Arial" panose="020B0604020202020204" pitchFamily="34" charset="0"/>
                        </a:rPr>
                        <a:t>After starting the online register, IAE as well</a:t>
                      </a:r>
                    </a:p>
                  </a:txBody>
                  <a:tcPr marL="36000" marR="36000" marT="36000" marB="36000"/>
                </a:tc>
                <a:extLst>
                  <a:ext uri="{0D108BD9-81ED-4DB2-BD59-A6C34878D82A}">
                    <a16:rowId xmlns:a16="http://schemas.microsoft.com/office/drawing/2014/main" val="935822438"/>
                  </a:ext>
                </a:extLst>
              </a:tr>
            </a:tbl>
          </a:graphicData>
        </a:graphic>
      </p:graphicFrame>
      <p:sp>
        <p:nvSpPr>
          <p:cNvPr id="3" name="Obdélník 2">
            <a:extLst>
              <a:ext uri="{FF2B5EF4-FFF2-40B4-BE49-F238E27FC236}">
                <a16:creationId xmlns:a16="http://schemas.microsoft.com/office/drawing/2014/main" id="{1731922C-41B0-41DE-B48B-59B1C5F29549}"/>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9328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41974F49-1CAF-4ED8-B7BB-CAD4469A79FC}"/>
              </a:ext>
            </a:extLst>
          </p:cNvPr>
          <p:cNvGraphicFramePr>
            <a:graphicFrameLocks noGrp="1"/>
          </p:cNvGraphicFramePr>
          <p:nvPr>
            <p:extLst>
              <p:ext uri="{D42A27DB-BD31-4B8C-83A1-F6EECF244321}">
                <p14:modId xmlns:p14="http://schemas.microsoft.com/office/powerpoint/2010/main" val="2610197875"/>
              </p:ext>
            </p:extLst>
          </p:nvPr>
        </p:nvGraphicFramePr>
        <p:xfrm>
          <a:off x="487281" y="726497"/>
          <a:ext cx="8169435" cy="1115550"/>
        </p:xfrm>
        <a:graphic>
          <a:graphicData uri="http://schemas.openxmlformats.org/drawingml/2006/table">
            <a:tbl>
              <a:tblPr>
                <a:tableStyleId>{5C22544A-7EE6-4342-B048-85BDC9FD1C3A}</a:tableStyleId>
              </a:tblPr>
              <a:tblGrid>
                <a:gridCol w="1202191">
                  <a:extLst>
                    <a:ext uri="{9D8B030D-6E8A-4147-A177-3AD203B41FA5}">
                      <a16:colId xmlns:a16="http://schemas.microsoft.com/office/drawing/2014/main" val="3660890337"/>
                    </a:ext>
                  </a:extLst>
                </a:gridCol>
                <a:gridCol w="1721319">
                  <a:extLst>
                    <a:ext uri="{9D8B030D-6E8A-4147-A177-3AD203B41FA5}">
                      <a16:colId xmlns:a16="http://schemas.microsoft.com/office/drawing/2014/main" val="1280750973"/>
                    </a:ext>
                  </a:extLst>
                </a:gridCol>
                <a:gridCol w="1721319">
                  <a:extLst>
                    <a:ext uri="{9D8B030D-6E8A-4147-A177-3AD203B41FA5}">
                      <a16:colId xmlns:a16="http://schemas.microsoft.com/office/drawing/2014/main" val="3780880816"/>
                    </a:ext>
                  </a:extLst>
                </a:gridCol>
                <a:gridCol w="1721319">
                  <a:extLst>
                    <a:ext uri="{9D8B030D-6E8A-4147-A177-3AD203B41FA5}">
                      <a16:colId xmlns:a16="http://schemas.microsoft.com/office/drawing/2014/main" val="3659294103"/>
                    </a:ext>
                  </a:extLst>
                </a:gridCol>
                <a:gridCol w="1803287">
                  <a:extLst>
                    <a:ext uri="{9D8B030D-6E8A-4147-A177-3AD203B41FA5}">
                      <a16:colId xmlns:a16="http://schemas.microsoft.com/office/drawing/2014/main" val="1874396951"/>
                    </a:ext>
                  </a:extLst>
                </a:gridCol>
              </a:tblGrid>
              <a:tr h="103744">
                <a:tc gridSpan="5">
                  <a:txBody>
                    <a:bodyPr/>
                    <a:lstStyle/>
                    <a:p>
                      <a:pPr marL="0" algn="l" defTabSz="914400" rtl="0" eaLnBrk="1" fontAlgn="ctr" latinLnBrk="0" hangingPunct="1"/>
                      <a:r>
                        <a:rPr lang="en-GB" sz="1200" b="1" u="none" strike="noStrike">
                          <a:solidFill>
                            <a:schemeClr val="bg1"/>
                          </a:solidFill>
                          <a:latin typeface="Arial"/>
                          <a:ea typeface="+mn-ea"/>
                          <a:cs typeface="Arial"/>
                        </a:rPr>
                        <a:t>Financial perspective</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200" b="1" i="0" u="none" strike="noStrike">
                        <a:effectLst/>
                        <a:latin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200" b="1" i="0" u="none" strike="noStrike">
                        <a:effectLst/>
                        <a:latin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200" b="1" i="0" u="none" strike="noStrike" dirty="0">
                        <a:effectLst/>
                        <a:latin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2895234004"/>
                  </a:ext>
                </a:extLst>
              </a:tr>
              <a:tr h="514350">
                <a:tc>
                  <a:txBody>
                    <a:bodyPr/>
                    <a:lstStyle/>
                    <a:p>
                      <a:pPr marL="0" algn="l" defTabSz="914400" rtl="0" eaLnBrk="1" fontAlgn="ctr" latinLnBrk="0" hangingPunct="1"/>
                      <a:r>
                        <a:rPr lang="en-GB" sz="900" b="1" u="none" strike="noStrike">
                          <a:solidFill>
                            <a:schemeClr val="bg1"/>
                          </a:solidFill>
                          <a:latin typeface="Arial"/>
                          <a:ea typeface="+mn-ea"/>
                          <a:cs typeface="Arial"/>
                        </a:rPr>
                        <a:t>Goal</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Increase of foreign exchange inflow</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Maintaining and attracting new clients</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Benefits of tourism for regions</a:t>
                      </a:r>
                    </a:p>
                  </a:txBody>
                  <a:tcPr marL="36000" marR="36000" marT="36000" marB="36000" anchor="ctr">
                    <a:solidFill>
                      <a:schemeClr val="tx2"/>
                    </a:solidFill>
                  </a:tcPr>
                </a:tc>
                <a:tc>
                  <a:txBody>
                    <a:bodyPr/>
                    <a:lstStyle/>
                    <a:p>
                      <a:pPr marL="0" algn="l" defTabSz="914400" rtl="0" eaLnBrk="1" fontAlgn="ctr" latinLnBrk="0" hangingPunct="1"/>
                      <a:r>
                        <a:rPr lang="en-GB" sz="900" b="1" u="none" strike="noStrike">
                          <a:solidFill>
                            <a:schemeClr val="bg1"/>
                          </a:solidFill>
                          <a:latin typeface="Arial"/>
                          <a:ea typeface="+mn-ea"/>
                          <a:cs typeface="Arial"/>
                        </a:rPr>
                        <a:t>Investments in tourism development and destination marketing</a:t>
                      </a:r>
                    </a:p>
                  </a:txBody>
                  <a:tcPr marL="36000" marR="36000" marT="36000" marB="36000" anchor="ctr">
                    <a:solidFill>
                      <a:schemeClr val="tx2"/>
                    </a:solidFill>
                  </a:tcPr>
                </a:tc>
                <a:extLst>
                  <a:ext uri="{0D108BD9-81ED-4DB2-BD59-A6C34878D82A}">
                    <a16:rowId xmlns:a16="http://schemas.microsoft.com/office/drawing/2014/main" val="2709292461"/>
                  </a:ext>
                </a:extLst>
              </a:tr>
              <a:tr h="323850">
                <a:tc>
                  <a:txBody>
                    <a:bodyPr/>
                    <a:lstStyle/>
                    <a:p>
                      <a:pPr marL="0" algn="l" defTabSz="914400" rtl="0" eaLnBrk="1" fontAlgn="ctr" latinLnBrk="0" hangingPunct="1"/>
                      <a:r>
                        <a:rPr lang="en-GB" sz="900" b="1" u="none" strike="noStrike">
                          <a:solidFill>
                            <a:srgbClr val="003C78"/>
                          </a:solidFill>
                          <a:latin typeface="Arial"/>
                          <a:ea typeface="+mn-ea"/>
                          <a:cs typeface="Arial"/>
                        </a:rPr>
                        <a:t>Indicator</a:t>
                      </a:r>
                    </a:p>
                  </a:txBody>
                  <a:tcPr marL="36000" marR="36000" marT="36000" marB="36000"/>
                </a:tc>
                <a:tc>
                  <a:txBody>
                    <a:bodyPr/>
                    <a:lstStyle/>
                    <a:p>
                      <a:pPr algn="l" fontAlgn="ctr"/>
                      <a:r>
                        <a:rPr lang="en-GB" sz="900" u="none" strike="noStrike">
                          <a:solidFill>
                            <a:srgbClr val="003C78"/>
                          </a:solidFill>
                          <a:latin typeface="Arial"/>
                          <a:ea typeface="+mn-ea"/>
                          <a:cs typeface="Arial"/>
                        </a:rPr>
                        <a:t>year-over-year change (%)</a:t>
                      </a:r>
                    </a:p>
                  </a:txBody>
                  <a:tcPr marL="36000" marR="36000" marT="36000" marB="36000"/>
                </a:tc>
                <a:tc>
                  <a:txBody>
                    <a:bodyPr/>
                    <a:lstStyle/>
                    <a:p>
                      <a:pPr algn="l" fontAlgn="ctr"/>
                      <a:r>
                        <a:rPr lang="en-GB" sz="900" u="none" strike="noStrike">
                          <a:solidFill>
                            <a:srgbClr val="003C78"/>
                          </a:solidFill>
                          <a:latin typeface="Arial"/>
                          <a:ea typeface="+mn-ea"/>
                          <a:cs typeface="Arial"/>
                        </a:rPr>
                        <a:t>share of repeated visits (%)</a:t>
                      </a:r>
                    </a:p>
                  </a:txBody>
                  <a:tcPr marL="36000" marR="36000" marT="36000" marB="36000"/>
                </a:tc>
                <a:tc>
                  <a:txBody>
                    <a:bodyPr/>
                    <a:lstStyle/>
                    <a:p>
                      <a:pPr algn="l" fontAlgn="ctr"/>
                      <a:r>
                        <a:rPr lang="en-GB" sz="900" u="none" strike="noStrike">
                          <a:solidFill>
                            <a:srgbClr val="003C78"/>
                          </a:solidFill>
                          <a:latin typeface="Arial"/>
                          <a:ea typeface="+mn-ea"/>
                          <a:cs typeface="Arial"/>
                        </a:rPr>
                        <a:t>collection of local charges (in CZK)</a:t>
                      </a:r>
                    </a:p>
                  </a:txBody>
                  <a:tcPr marL="36000" marR="36000" marT="36000" marB="36000"/>
                </a:tc>
                <a:tc>
                  <a:txBody>
                    <a:bodyPr/>
                    <a:lstStyle/>
                    <a:p>
                      <a:pPr algn="l" fontAlgn="ctr"/>
                      <a:r>
                        <a:rPr lang="en-GB" sz="900" u="none" strike="noStrike">
                          <a:solidFill>
                            <a:srgbClr val="003C78"/>
                          </a:solidFill>
                          <a:latin typeface="Arial"/>
                          <a:ea typeface="+mn-ea"/>
                          <a:cs typeface="Arial"/>
                        </a:rPr>
                        <a:t>Expenses of certified DMO for destination marketing (in CZK)</a:t>
                      </a:r>
                    </a:p>
                  </a:txBody>
                  <a:tcPr marL="36000" marR="36000" marT="36000" marB="36000"/>
                </a:tc>
                <a:extLst>
                  <a:ext uri="{0D108BD9-81ED-4DB2-BD59-A6C34878D82A}">
                    <a16:rowId xmlns:a16="http://schemas.microsoft.com/office/drawing/2014/main" val="570878144"/>
                  </a:ext>
                </a:extLst>
              </a:tr>
            </a:tbl>
          </a:graphicData>
        </a:graphic>
      </p:graphicFrame>
      <p:graphicFrame>
        <p:nvGraphicFramePr>
          <p:cNvPr id="6" name="Tabulka 5">
            <a:extLst>
              <a:ext uri="{FF2B5EF4-FFF2-40B4-BE49-F238E27FC236}">
                <a16:creationId xmlns:a16="http://schemas.microsoft.com/office/drawing/2014/main" id="{D65C975C-70F4-4566-90BE-19F40ED986B1}"/>
              </a:ext>
            </a:extLst>
          </p:cNvPr>
          <p:cNvGraphicFramePr>
            <a:graphicFrameLocks noGrp="1"/>
          </p:cNvGraphicFramePr>
          <p:nvPr>
            <p:extLst>
              <p:ext uri="{D42A27DB-BD31-4B8C-83A1-F6EECF244321}">
                <p14:modId xmlns:p14="http://schemas.microsoft.com/office/powerpoint/2010/main" val="1351058654"/>
              </p:ext>
            </p:extLst>
          </p:nvPr>
        </p:nvGraphicFramePr>
        <p:xfrm>
          <a:off x="487281" y="1979452"/>
          <a:ext cx="8169435" cy="1084680"/>
        </p:xfrm>
        <a:graphic>
          <a:graphicData uri="http://schemas.openxmlformats.org/drawingml/2006/table">
            <a:tbl>
              <a:tblPr>
                <a:tableStyleId>{5C22544A-7EE6-4342-B048-85BDC9FD1C3A}</a:tableStyleId>
              </a:tblPr>
              <a:tblGrid>
                <a:gridCol w="1202191">
                  <a:extLst>
                    <a:ext uri="{9D8B030D-6E8A-4147-A177-3AD203B41FA5}">
                      <a16:colId xmlns:a16="http://schemas.microsoft.com/office/drawing/2014/main" val="222315465"/>
                    </a:ext>
                  </a:extLst>
                </a:gridCol>
                <a:gridCol w="1721319">
                  <a:extLst>
                    <a:ext uri="{9D8B030D-6E8A-4147-A177-3AD203B41FA5}">
                      <a16:colId xmlns:a16="http://schemas.microsoft.com/office/drawing/2014/main" val="745883704"/>
                    </a:ext>
                  </a:extLst>
                </a:gridCol>
                <a:gridCol w="1721319">
                  <a:extLst>
                    <a:ext uri="{9D8B030D-6E8A-4147-A177-3AD203B41FA5}">
                      <a16:colId xmlns:a16="http://schemas.microsoft.com/office/drawing/2014/main" val="3545528410"/>
                    </a:ext>
                  </a:extLst>
                </a:gridCol>
                <a:gridCol w="1721319">
                  <a:extLst>
                    <a:ext uri="{9D8B030D-6E8A-4147-A177-3AD203B41FA5}">
                      <a16:colId xmlns:a16="http://schemas.microsoft.com/office/drawing/2014/main" val="1228380125"/>
                    </a:ext>
                  </a:extLst>
                </a:gridCol>
                <a:gridCol w="1803287">
                  <a:extLst>
                    <a:ext uri="{9D8B030D-6E8A-4147-A177-3AD203B41FA5}">
                      <a16:colId xmlns:a16="http://schemas.microsoft.com/office/drawing/2014/main" val="1550122774"/>
                    </a:ext>
                  </a:extLst>
                </a:gridCol>
              </a:tblGrid>
              <a:tr h="200025">
                <a:tc gridSpan="5">
                  <a:txBody>
                    <a:bodyPr/>
                    <a:lstStyle/>
                    <a:p>
                      <a:pPr algn="l" fontAlgn="ctr"/>
                      <a:r>
                        <a:rPr lang="en-GB" sz="1200" b="1" u="none" strike="noStrike">
                          <a:solidFill>
                            <a:schemeClr val="bg1"/>
                          </a:solidFill>
                          <a:latin typeface="Arial" panose="020B0604020202020204" pitchFamily="34" charset="0"/>
                          <a:ea typeface="+mn-ea"/>
                          <a:cs typeface="Arial" panose="020B0604020202020204" pitchFamily="34" charset="0"/>
                        </a:rPr>
                        <a:t>Perspective of internal processes</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200" b="1" i="0" u="none" strike="noStrike" dirty="0">
                        <a:effectLst/>
                        <a:latin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200" b="1" i="0" u="none" strike="noStrike" dirty="0">
                        <a:effectLst/>
                        <a:latin typeface="Arial" panose="020B0604020202020204" pitchFamily="34" charset="0"/>
                      </a:endParaRPr>
                    </a:p>
                  </a:txBody>
                  <a:tcPr marL="36000" marR="36000" marT="36000" marB="36000" anchor="ctr">
                    <a:solidFill>
                      <a:srgbClr val="FF0000"/>
                    </a:solidFill>
                  </a:tcPr>
                </a:tc>
                <a:tc hMerge="1">
                  <a:txBody>
                    <a:bodyPr/>
                    <a:lstStyle/>
                    <a:p>
                      <a:pPr algn="l" rtl="0" fontAlgn="ctr"/>
                      <a:endParaRPr lang="cs-CZ" sz="1200" b="1" i="0" u="none" strike="noStrike" dirty="0">
                        <a:effectLst/>
                        <a:latin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486649318"/>
                  </a:ext>
                </a:extLst>
              </a:tr>
              <a:tr h="200025">
                <a:tc>
                  <a:txBody>
                    <a:bodyPr/>
                    <a:lstStyle/>
                    <a:p>
                      <a:pPr marL="0" algn="l" defTabSz="914400" rtl="0" eaLnBrk="1" fontAlgn="ctr" latinLnBrk="0" hangingPunct="1"/>
                      <a:r>
                        <a:rPr lang="en-GB" sz="900" b="1" u="none" strike="noStrike">
                          <a:solidFill>
                            <a:schemeClr val="bg1"/>
                          </a:solidFill>
                          <a:latin typeface="Arial" panose="020B0604020202020204" pitchFamily="34" charset="0"/>
                          <a:ea typeface="+mn-ea"/>
                          <a:cs typeface="Arial" panose="020B0604020202020204" pitchFamily="34" charset="0"/>
                        </a:rPr>
                        <a:t>Goal</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Digitalization of the offer</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Digitalization of the offer</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Digitalization of the offer</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panose="020B0604020202020204" pitchFamily="34" charset="0"/>
                          <a:ea typeface="+mn-ea"/>
                          <a:cs typeface="Arial" panose="020B0604020202020204" pitchFamily="34" charset="0"/>
                        </a:rPr>
                        <a:t>DMO categorisation</a:t>
                      </a:r>
                    </a:p>
                  </a:txBody>
                  <a:tcPr marL="36000" marR="36000" marT="36000" marB="36000" anchor="ctr">
                    <a:solidFill>
                      <a:schemeClr val="tx2"/>
                    </a:solidFill>
                  </a:tcPr>
                </a:tc>
                <a:extLst>
                  <a:ext uri="{0D108BD9-81ED-4DB2-BD59-A6C34878D82A}">
                    <a16:rowId xmlns:a16="http://schemas.microsoft.com/office/drawing/2014/main" val="1313728419"/>
                  </a:ext>
                </a:extLst>
              </a:tr>
              <a:tr h="323850">
                <a:tc>
                  <a:txBody>
                    <a:bodyPr/>
                    <a:lstStyle/>
                    <a:p>
                      <a:pPr marL="0" algn="l" defTabSz="914400" rtl="0" eaLnBrk="1" fontAlgn="ctr" latinLnBrk="0" hangingPunct="1"/>
                      <a:r>
                        <a:rPr lang="en-GB" sz="900" b="1" u="none" strike="noStrike">
                          <a:solidFill>
                            <a:srgbClr val="003C78"/>
                          </a:solidFill>
                          <a:latin typeface="Arial" panose="020B0604020202020204" pitchFamily="34" charset="0"/>
                          <a:ea typeface="+mn-ea"/>
                          <a:cs typeface="Arial" panose="020B0604020202020204" pitchFamily="34" charset="0"/>
                        </a:rPr>
                        <a:t>Indicator</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Online register of guests accommodated and accommodation establishments YES/NO</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GDS YES/NO</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Entrepreneurs engaged in the digital highway YES/NO</a:t>
                      </a:r>
                    </a:p>
                  </a:txBody>
                  <a:tcPr marL="36000" marR="36000" marT="36000" marB="36000"/>
                </a:tc>
                <a:tc>
                  <a:txBody>
                    <a:bodyPr/>
                    <a:lstStyle/>
                    <a:p>
                      <a:pPr algn="l" fontAlgn="ctr"/>
                      <a:r>
                        <a:rPr lang="en-GB" sz="900" u="none" strike="noStrike">
                          <a:solidFill>
                            <a:srgbClr val="003C78"/>
                          </a:solidFill>
                          <a:latin typeface="Arial" panose="020B0604020202020204" pitchFamily="34" charset="0"/>
                          <a:ea typeface="+mn-ea"/>
                          <a:cs typeface="Arial" panose="020B0604020202020204" pitchFamily="34" charset="0"/>
                        </a:rPr>
                        <a:t>Number of certified and recertified DMO</a:t>
                      </a:r>
                    </a:p>
                  </a:txBody>
                  <a:tcPr marL="36000" marR="36000" marT="36000" marB="36000"/>
                </a:tc>
                <a:extLst>
                  <a:ext uri="{0D108BD9-81ED-4DB2-BD59-A6C34878D82A}">
                    <a16:rowId xmlns:a16="http://schemas.microsoft.com/office/drawing/2014/main" val="3094455773"/>
                  </a:ext>
                </a:extLst>
              </a:tr>
            </a:tbl>
          </a:graphicData>
        </a:graphic>
      </p:graphicFrame>
      <p:graphicFrame>
        <p:nvGraphicFramePr>
          <p:cNvPr id="7" name="Tabulka 6">
            <a:extLst>
              <a:ext uri="{FF2B5EF4-FFF2-40B4-BE49-F238E27FC236}">
                <a16:creationId xmlns:a16="http://schemas.microsoft.com/office/drawing/2014/main" id="{856722F7-E270-4125-8ECE-ABA40C57252F}"/>
              </a:ext>
            </a:extLst>
          </p:cNvPr>
          <p:cNvGraphicFramePr>
            <a:graphicFrameLocks noGrp="1"/>
          </p:cNvGraphicFramePr>
          <p:nvPr>
            <p:extLst>
              <p:ext uri="{D42A27DB-BD31-4B8C-83A1-F6EECF244321}">
                <p14:modId xmlns:p14="http://schemas.microsoft.com/office/powerpoint/2010/main" val="32064568"/>
              </p:ext>
            </p:extLst>
          </p:nvPr>
        </p:nvGraphicFramePr>
        <p:xfrm>
          <a:off x="487281" y="3064377"/>
          <a:ext cx="8169437" cy="1401258"/>
        </p:xfrm>
        <a:graphic>
          <a:graphicData uri="http://schemas.openxmlformats.org/drawingml/2006/table">
            <a:tbl>
              <a:tblPr>
                <a:tableStyleId>{5C22544A-7EE6-4342-B048-85BDC9FD1C3A}</a:tableStyleId>
              </a:tblPr>
              <a:tblGrid>
                <a:gridCol w="803437">
                  <a:extLst>
                    <a:ext uri="{9D8B030D-6E8A-4147-A177-3AD203B41FA5}">
                      <a16:colId xmlns:a16="http://schemas.microsoft.com/office/drawing/2014/main" val="1650858500"/>
                    </a:ext>
                  </a:extLst>
                </a:gridCol>
                <a:gridCol w="5036457">
                  <a:extLst>
                    <a:ext uri="{9D8B030D-6E8A-4147-A177-3AD203B41FA5}">
                      <a16:colId xmlns:a16="http://schemas.microsoft.com/office/drawing/2014/main" val="4018525577"/>
                    </a:ext>
                  </a:extLst>
                </a:gridCol>
                <a:gridCol w="2329543">
                  <a:extLst>
                    <a:ext uri="{9D8B030D-6E8A-4147-A177-3AD203B41FA5}">
                      <a16:colId xmlns:a16="http://schemas.microsoft.com/office/drawing/2014/main" val="3250875609"/>
                    </a:ext>
                  </a:extLst>
                </a:gridCol>
              </a:tblGrid>
              <a:tr h="238122">
                <a:tc gridSpan="3">
                  <a:txBody>
                    <a:bodyPr/>
                    <a:lstStyle/>
                    <a:p>
                      <a:pPr algn="l" fontAlgn="ctr"/>
                      <a:r>
                        <a:rPr lang="en-GB" sz="1200" b="1" u="none" strike="noStrike">
                          <a:solidFill>
                            <a:schemeClr val="bg1"/>
                          </a:solidFill>
                          <a:latin typeface="Arial"/>
                          <a:ea typeface="+mn-ea"/>
                          <a:cs typeface="Arial"/>
                        </a:rPr>
                        <a:t>Growth perspective an learning</a:t>
                      </a:r>
                    </a:p>
                  </a:txBody>
                  <a:tcPr marL="36000" marR="36000" marT="36000" marB="36000" anchor="ctr">
                    <a:solidFill>
                      <a:srgbClr val="E6001E"/>
                    </a:solidFill>
                  </a:tcPr>
                </a:tc>
                <a:tc hMerge="1">
                  <a:txBody>
                    <a:bodyPr/>
                    <a:lstStyle/>
                    <a:p>
                      <a:endParaRPr lang="cs-CZ"/>
                    </a:p>
                  </a:txBody>
                  <a:tcPr/>
                </a:tc>
                <a:tc hMerge="1">
                  <a:txBody>
                    <a:bodyPr/>
                    <a:lstStyle/>
                    <a:p>
                      <a:pPr algn="l" rtl="0" fontAlgn="ctr"/>
                      <a:endParaRPr lang="cs-CZ" sz="1200" b="1" i="0" u="none" strike="noStrike" dirty="0">
                        <a:solidFill>
                          <a:schemeClr val="bg1"/>
                        </a:solidFill>
                        <a:effectLst/>
                        <a:latin typeface="Arial" panose="020B0604020202020204" pitchFamily="34" charset="0"/>
                      </a:endParaRPr>
                    </a:p>
                  </a:txBody>
                  <a:tcPr marL="36000" marR="36000" marT="36000" marB="36000" anchor="ctr">
                    <a:solidFill>
                      <a:srgbClr val="FF0000"/>
                    </a:solidFill>
                  </a:tcPr>
                </a:tc>
                <a:extLst>
                  <a:ext uri="{0D108BD9-81ED-4DB2-BD59-A6C34878D82A}">
                    <a16:rowId xmlns:a16="http://schemas.microsoft.com/office/drawing/2014/main" val="3477038113"/>
                  </a:ext>
                </a:extLst>
              </a:tr>
              <a:tr h="251418">
                <a:tc>
                  <a:txBody>
                    <a:bodyPr/>
                    <a:lstStyle/>
                    <a:p>
                      <a:pPr marL="0" algn="l" defTabSz="914400" rtl="0" eaLnBrk="1" fontAlgn="ctr" latinLnBrk="0" hangingPunct="1"/>
                      <a:r>
                        <a:rPr lang="en-GB" sz="900" b="1" u="none" strike="noStrike">
                          <a:solidFill>
                            <a:schemeClr val="bg1"/>
                          </a:solidFill>
                          <a:latin typeface="Arial"/>
                          <a:ea typeface="+mn-ea"/>
                          <a:cs typeface="Arial"/>
                        </a:rPr>
                        <a:t>Goal</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ea typeface="+mn-ea"/>
                          <a:cs typeface="Arial"/>
                        </a:rPr>
                        <a:t>Sustainable tourism</a:t>
                      </a:r>
                    </a:p>
                  </a:txBody>
                  <a:tcPr marL="36000" marR="36000" marT="36000" marB="36000" anchor="ctr">
                    <a:solidFill>
                      <a:schemeClr val="tx2"/>
                    </a:solidFill>
                  </a:tcPr>
                </a:tc>
                <a:tc>
                  <a:txBody>
                    <a:bodyPr/>
                    <a:lstStyle/>
                    <a:p>
                      <a:pPr algn="l" fontAlgn="ctr"/>
                      <a:r>
                        <a:rPr lang="en-GB" sz="900" b="1" u="none" strike="noStrike">
                          <a:solidFill>
                            <a:schemeClr val="bg1"/>
                          </a:solidFill>
                          <a:latin typeface="Arial"/>
                          <a:ea typeface="+mn-ea"/>
                          <a:cs typeface="Arial"/>
                        </a:rPr>
                        <a:t>Infrastructure – capacity growth</a:t>
                      </a:r>
                    </a:p>
                  </a:txBody>
                  <a:tcPr marL="36000" marR="36000" marT="36000" marB="36000" anchor="ctr">
                    <a:solidFill>
                      <a:schemeClr val="tx2"/>
                    </a:solidFill>
                  </a:tcPr>
                </a:tc>
                <a:extLst>
                  <a:ext uri="{0D108BD9-81ED-4DB2-BD59-A6C34878D82A}">
                    <a16:rowId xmlns:a16="http://schemas.microsoft.com/office/drawing/2014/main" val="2486568399"/>
                  </a:ext>
                </a:extLst>
              </a:tr>
              <a:tr h="752773">
                <a:tc>
                  <a:txBody>
                    <a:bodyPr/>
                    <a:lstStyle/>
                    <a:p>
                      <a:pPr marL="0" algn="l" defTabSz="914400" rtl="0" eaLnBrk="1" fontAlgn="ctr" latinLnBrk="0" hangingPunct="1"/>
                      <a:r>
                        <a:rPr lang="en-GB" sz="900" b="1" u="none" strike="noStrike">
                          <a:solidFill>
                            <a:srgbClr val="003C78"/>
                          </a:solidFill>
                          <a:latin typeface="Arial"/>
                          <a:ea typeface="+mn-ea"/>
                          <a:cs typeface="Arial"/>
                        </a:rPr>
                        <a:t>Indicator</a:t>
                      </a:r>
                    </a:p>
                  </a:txBody>
                  <a:tcPr marL="36000" marR="36000" marT="36000" marB="36000"/>
                </a:tc>
                <a:tc>
                  <a:txBody>
                    <a:bodyPr/>
                    <a:lstStyle/>
                    <a:p>
                      <a:pPr algn="l" fontAlgn="ctr"/>
                      <a:r>
                        <a:rPr lang="en-GB" sz="900" u="none" strike="noStrike">
                          <a:solidFill>
                            <a:srgbClr val="003C78"/>
                          </a:solidFill>
                          <a:latin typeface="Arial"/>
                          <a:ea typeface="+mn-ea"/>
                          <a:cs typeface="Arial"/>
                        </a:rPr>
                        <a:t>Number of destinations that actively monitor the tourism impacts on the environment and local residents</a:t>
                      </a:r>
                    </a:p>
                    <a:p>
                      <a:pPr algn="l" fontAlgn="ctr"/>
                      <a:r>
                        <a:rPr lang="en-GB" sz="900" u="none" strike="noStrike">
                          <a:solidFill>
                            <a:srgbClr val="003C78"/>
                          </a:solidFill>
                          <a:latin typeface="Arial"/>
                          <a:ea typeface="+mn-ea"/>
                          <a:cs typeface="Arial"/>
                        </a:rPr>
                        <a:t>Number of UNESCO sites</a:t>
                      </a:r>
                    </a:p>
                    <a:p>
                      <a:pPr algn="l" fontAlgn="ctr"/>
                      <a:r>
                        <a:rPr lang="en-GB" sz="900" u="none" strike="noStrike">
                          <a:solidFill>
                            <a:srgbClr val="003C78"/>
                          </a:solidFill>
                          <a:latin typeface="Arial"/>
                          <a:ea typeface="+mn-ea"/>
                          <a:cs typeface="Arial"/>
                        </a:rPr>
                        <a:t>Number of certified rural tourism establishments</a:t>
                      </a:r>
                    </a:p>
                    <a:p>
                      <a:pPr lvl="0" algn="l">
                        <a:buNone/>
                      </a:pPr>
                      <a:r>
                        <a:rPr lang="en-GB" sz="900" u="none" strike="noStrike">
                          <a:solidFill>
                            <a:srgbClr val="003C78"/>
                          </a:solidFill>
                          <a:latin typeface="Arial"/>
                          <a:ea typeface="+mn-ea"/>
                          <a:cs typeface="Arial"/>
                        </a:rPr>
                        <a:t>Specially protected territories (in square kilometres)</a:t>
                      </a:r>
                    </a:p>
                    <a:p>
                      <a:pPr lvl="0" algn="l">
                        <a:buNone/>
                      </a:pPr>
                      <a:r>
                        <a:rPr lang="en-GB" sz="900" u="none" strike="noStrike">
                          <a:solidFill>
                            <a:srgbClr val="003C78"/>
                          </a:solidFill>
                          <a:latin typeface="Arial"/>
                          <a:ea typeface="+mn-ea"/>
                          <a:cs typeface="Arial"/>
                        </a:rPr>
                        <a:t>Number of certified TIC</a:t>
                      </a:r>
                    </a:p>
                  </a:txBody>
                  <a:tcPr marL="36000" marR="36000" marT="36000" marB="36000"/>
                </a:tc>
                <a:tc>
                  <a:txBody>
                    <a:bodyPr/>
                    <a:lstStyle/>
                    <a:p>
                      <a:pPr algn="l" fontAlgn="ctr"/>
                      <a:r>
                        <a:rPr lang="en-GB" sz="900" u="none" strike="noStrike">
                          <a:solidFill>
                            <a:srgbClr val="003C78"/>
                          </a:solidFill>
                          <a:latin typeface="Arial"/>
                          <a:ea typeface="+mn-ea"/>
                          <a:cs typeface="Arial"/>
                        </a:rPr>
                        <a:t>Km of marked trails (hiking, cycling)</a:t>
                      </a:r>
                      <a:br>
                        <a:rPr lang="en-GB" sz="900" u="none" strike="noStrike">
                          <a:solidFill>
                            <a:srgbClr val="003C78"/>
                          </a:solidFill>
                          <a:latin typeface="Arial"/>
                          <a:ea typeface="+mn-ea"/>
                          <a:cs typeface="Arial"/>
                        </a:rPr>
                      </a:br>
                      <a:r>
                        <a:rPr lang="en-GB" sz="900" u="none" strike="noStrike">
                          <a:solidFill>
                            <a:srgbClr val="003C78"/>
                          </a:solidFill>
                          <a:latin typeface="Arial"/>
                          <a:ea typeface="+mn-ea"/>
                          <a:cs typeface="Arial"/>
                        </a:rPr>
                        <a:t>Beds (CAE, </a:t>
                      </a:r>
                      <a:r>
                        <a:rPr lang="en-GB" sz="900" u="none" strike="noStrike">
                          <a:solidFill>
                            <a:schemeClr val="tx2"/>
                          </a:solidFill>
                          <a:latin typeface="Arial"/>
                          <a:ea typeface="+mn-ea"/>
                          <a:cs typeface="Arial"/>
                        </a:rPr>
                        <a:t>IAE</a:t>
                      </a:r>
                      <a:r>
                        <a:rPr lang="en-GB" sz="900" u="none" strike="noStrike">
                          <a:solidFill>
                            <a:srgbClr val="003C78"/>
                          </a:solidFill>
                          <a:latin typeface="Arial"/>
                          <a:ea typeface="+mn-ea"/>
                          <a:cs typeface="Arial"/>
                        </a:rPr>
                        <a:t>, Spas)</a:t>
                      </a:r>
                      <a:br>
                        <a:rPr lang="en-GB" sz="900" u="none" strike="noStrike">
                          <a:solidFill>
                            <a:srgbClr val="003C78"/>
                          </a:solidFill>
                          <a:latin typeface="Arial"/>
                          <a:ea typeface="+mn-ea"/>
                          <a:cs typeface="Arial"/>
                        </a:rPr>
                      </a:br>
                      <a:r>
                        <a:rPr lang="en-GB" sz="900" u="none" strike="noStrike">
                          <a:solidFill>
                            <a:srgbClr val="003C78"/>
                          </a:solidFill>
                          <a:latin typeface="Arial"/>
                          <a:ea typeface="+mn-ea"/>
                          <a:cs typeface="Arial"/>
                        </a:rPr>
                        <a:t>Congress capacities</a:t>
                      </a:r>
                      <a:br>
                        <a:rPr lang="en-GB" sz="900" u="none" strike="noStrike">
                          <a:solidFill>
                            <a:srgbClr val="003C78"/>
                          </a:solidFill>
                          <a:latin typeface="Arial"/>
                          <a:ea typeface="+mn-ea"/>
                          <a:cs typeface="Arial"/>
                        </a:rPr>
                      </a:br>
                      <a:r>
                        <a:rPr lang="en-GB" sz="900" u="none" strike="noStrike">
                          <a:solidFill>
                            <a:srgbClr val="003C78"/>
                          </a:solidFill>
                          <a:latin typeface="Arial"/>
                          <a:ea typeface="+mn-ea"/>
                          <a:cs typeface="Arial"/>
                        </a:rPr>
                        <a:t>Transport capacities</a:t>
                      </a:r>
                    </a:p>
                  </a:txBody>
                  <a:tcPr marL="36000" marR="36000" marT="36000" marB="36000"/>
                </a:tc>
                <a:extLst>
                  <a:ext uri="{0D108BD9-81ED-4DB2-BD59-A6C34878D82A}">
                    <a16:rowId xmlns:a16="http://schemas.microsoft.com/office/drawing/2014/main" val="3372402532"/>
                  </a:ext>
                </a:extLst>
              </a:tr>
            </a:tbl>
          </a:graphicData>
        </a:graphic>
      </p:graphicFrame>
      <p:sp>
        <p:nvSpPr>
          <p:cNvPr id="9" name="Nadpis 1">
            <a:extLst>
              <a:ext uri="{FF2B5EF4-FFF2-40B4-BE49-F238E27FC236}">
                <a16:creationId xmlns:a16="http://schemas.microsoft.com/office/drawing/2014/main" id="{3713A99E-BA18-4F2E-9B38-DCA5C1C6B9D0}"/>
              </a:ext>
            </a:extLst>
          </p:cNvPr>
          <p:cNvSpPr txBox="1">
            <a:spLocks/>
          </p:cNvSpPr>
          <p:nvPr/>
        </p:nvSpPr>
        <p:spPr>
          <a:xfrm>
            <a:off x="433512" y="208970"/>
            <a:ext cx="8568952" cy="4107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200" b="1" kern="1200">
                <a:solidFill>
                  <a:srgbClr val="003C78"/>
                </a:solidFill>
                <a:latin typeface="Arial" panose="020B0604020202020204" pitchFamily="34" charset="0"/>
                <a:ea typeface="+mj-ea"/>
                <a:cs typeface="Arial" panose="020B0604020202020204" pitchFamily="34" charset="0"/>
              </a:defRPr>
            </a:lvl1pPr>
          </a:lstStyle>
          <a:p>
            <a:r>
              <a:rPr lang="en-GB" sz="1600">
                <a:latin typeface="Arial"/>
                <a:cs typeface="Arial"/>
              </a:rPr>
              <a:t>Indicators for evaluation of the destination strategy – BSC (Balanced ScoreCard)</a:t>
            </a:r>
          </a:p>
        </p:txBody>
      </p:sp>
      <p:sp>
        <p:nvSpPr>
          <p:cNvPr id="2" name="Obdélník 1">
            <a:extLst>
              <a:ext uri="{FF2B5EF4-FFF2-40B4-BE49-F238E27FC236}">
                <a16:creationId xmlns:a16="http://schemas.microsoft.com/office/drawing/2014/main" id="{BC45E490-6E2D-4BDC-9242-11735A4DAC09}"/>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6926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0CC4E-3AD2-4768-B394-16C80271074E}"/>
              </a:ext>
            </a:extLst>
          </p:cNvPr>
          <p:cNvSpPr>
            <a:spLocks noGrp="1"/>
          </p:cNvSpPr>
          <p:nvPr>
            <p:ph type="title"/>
          </p:nvPr>
        </p:nvSpPr>
        <p:spPr>
          <a:xfrm>
            <a:off x="372731" y="304906"/>
            <a:ext cx="8568952" cy="410750"/>
          </a:xfrm>
        </p:spPr>
        <p:txBody>
          <a:bodyPr>
            <a:noAutofit/>
          </a:bodyPr>
          <a:lstStyle/>
          <a:p>
            <a:r>
              <a:rPr lang="en-GB" sz="1600">
                <a:latin typeface="Arial"/>
                <a:cs typeface="Arial"/>
              </a:rPr>
              <a:t>Indicators for evaluation of the destination strategy – BSC (Balanced ScoreCard)</a:t>
            </a:r>
          </a:p>
        </p:txBody>
      </p:sp>
      <p:sp>
        <p:nvSpPr>
          <p:cNvPr id="5" name="Zástupný symbol pro obsah 2">
            <a:extLst>
              <a:ext uri="{FF2B5EF4-FFF2-40B4-BE49-F238E27FC236}">
                <a16:creationId xmlns:a16="http://schemas.microsoft.com/office/drawing/2014/main" id="{A467F222-1807-4AE7-84BE-9EBE39596CE1}"/>
              </a:ext>
            </a:extLst>
          </p:cNvPr>
          <p:cNvSpPr txBox="1">
            <a:spLocks/>
          </p:cNvSpPr>
          <p:nvPr/>
        </p:nvSpPr>
        <p:spPr>
          <a:xfrm>
            <a:off x="372731" y="880835"/>
            <a:ext cx="8182513" cy="3381829"/>
          </a:xfrm>
          <a:prstGeom prst="rect">
            <a:avLst/>
          </a:prstGeom>
        </p:spPr>
        <p:txBody>
          <a:bodyPr>
            <a:normAutofit fontScale="77500" lnSpcReduction="200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spcAft>
                <a:spcPts val="1800"/>
              </a:spcAft>
            </a:pPr>
            <a:r>
              <a:rPr lang="en-GB" sz="1600">
                <a:solidFill>
                  <a:srgbClr val="E6001E"/>
                </a:solidFill>
              </a:rPr>
              <a:t>Main target values in 2025</a:t>
            </a:r>
          </a:p>
          <a:p>
            <a:pPr algn="just">
              <a:spcBef>
                <a:spcPts val="0"/>
              </a:spcBef>
              <a:spcAft>
                <a:spcPts val="1800"/>
              </a:spcAft>
            </a:pPr>
            <a:r>
              <a:rPr lang="en-GB" sz="1600" b="0"/>
              <a:t>The tourism intensity will grow faster</a:t>
            </a:r>
            <a:r>
              <a:rPr lang="en-GB" sz="1600" b="0">
                <a:latin typeface="Arial"/>
                <a:cs typeface="Arial"/>
              </a:rPr>
              <a:t> in the regions where the value is lower than the average in the CR in 2019 (in 2019 the following regions were below the average: </a:t>
            </a:r>
            <a:r>
              <a:rPr lang="en-GB" sz="1600" b="0"/>
              <a:t>Zlín, Olomouc, Plzeň, South Moravian, Vysočina, Pardubice, Moravian-Silesian, Ústí nad Labem, and Central Bohemian Regions).</a:t>
            </a:r>
          </a:p>
          <a:p>
            <a:pPr algn="just">
              <a:spcBef>
                <a:spcPts val="0"/>
              </a:spcBef>
              <a:spcAft>
                <a:spcPts val="1800"/>
              </a:spcAft>
            </a:pPr>
            <a:r>
              <a:rPr lang="en-GB" sz="1600" b="0">
                <a:latin typeface="Arial"/>
                <a:cs typeface="Arial"/>
              </a:rPr>
              <a:t>The Gini coefficient, monitoring the seasonality in terms of nights spent by foreign tourist in the CR, will not exceed 0.2 (in 2019 it was 0.113 – the best value in comparison with competitors).</a:t>
            </a:r>
          </a:p>
          <a:p>
            <a:pPr algn="just">
              <a:spcBef>
                <a:spcPts val="0"/>
              </a:spcBef>
              <a:spcAft>
                <a:spcPts val="1800"/>
              </a:spcAft>
            </a:pPr>
            <a:r>
              <a:rPr lang="en-GB" sz="1600" b="0">
                <a:latin typeface="Arial"/>
                <a:cs typeface="Arial"/>
              </a:rPr>
              <a:t>CAE occupancy rate (net utilization of beds) in the CR, expressed in the annual average, will not decrease below 50% (50.9% in 2019).</a:t>
            </a:r>
          </a:p>
          <a:p>
            <a:pPr algn="just">
              <a:spcBef>
                <a:spcPts val="0"/>
              </a:spcBef>
              <a:spcAft>
                <a:spcPts val="1800"/>
              </a:spcAft>
            </a:pPr>
            <a:r>
              <a:rPr lang="en-GB" sz="1600" b="0">
                <a:latin typeface="Arial"/>
                <a:cs typeface="Arial"/>
              </a:rPr>
              <a:t>Introduction of IAE monitoring</a:t>
            </a:r>
          </a:p>
          <a:p>
            <a:pPr algn="just">
              <a:spcBef>
                <a:spcPts val="0"/>
              </a:spcBef>
              <a:spcAft>
                <a:spcPts val="1800"/>
              </a:spcAft>
            </a:pPr>
            <a:r>
              <a:rPr lang="en-GB" sz="1600" b="0">
                <a:latin typeface="Arial"/>
                <a:cs typeface="Arial"/>
              </a:rPr>
              <a:t>The e-Visitor online register of accommodation establishments (both collective and individual) is functional.</a:t>
            </a:r>
          </a:p>
          <a:p>
            <a:pPr algn="just">
              <a:spcBef>
                <a:spcPts val="0"/>
              </a:spcBef>
              <a:spcAft>
                <a:spcPts val="1800"/>
              </a:spcAft>
            </a:pPr>
            <a:r>
              <a:rPr lang="en-GB" sz="1600" b="0">
                <a:latin typeface="Arial"/>
                <a:cs typeface="Arial"/>
              </a:rPr>
              <a:t>75 certified and recertified DMO (50 in 2020).</a:t>
            </a:r>
          </a:p>
          <a:p>
            <a:pPr algn="just">
              <a:spcBef>
                <a:spcPts val="0"/>
              </a:spcBef>
              <a:spcAft>
                <a:spcPts val="1800"/>
              </a:spcAft>
            </a:pPr>
            <a:endParaRPr lang="cs-CZ" sz="1600" b="0" dirty="0">
              <a:latin typeface="Arial"/>
              <a:cs typeface="Arial"/>
            </a:endParaRPr>
          </a:p>
          <a:p>
            <a:pPr algn="just">
              <a:spcBef>
                <a:spcPts val="0"/>
              </a:spcBef>
              <a:spcAft>
                <a:spcPts val="1800"/>
              </a:spcAft>
            </a:pPr>
            <a:endParaRPr lang="cs-CZ" sz="1600" b="0" dirty="0">
              <a:latin typeface="Arial"/>
              <a:cs typeface="Arial"/>
            </a:endParaRPr>
          </a:p>
          <a:p>
            <a:pPr algn="just">
              <a:spcBef>
                <a:spcPts val="0"/>
              </a:spcBef>
              <a:spcAft>
                <a:spcPts val="1800"/>
              </a:spcAft>
            </a:pPr>
            <a:endParaRPr lang="cs-CZ" sz="1600" b="0" dirty="0">
              <a:latin typeface="Arial"/>
              <a:cs typeface="Arial"/>
            </a:endParaRPr>
          </a:p>
          <a:p>
            <a:pPr algn="just">
              <a:spcBef>
                <a:spcPts val="0"/>
              </a:spcBef>
              <a:spcAft>
                <a:spcPts val="1800"/>
              </a:spcAft>
            </a:pPr>
            <a:endParaRPr lang="cs-CZ" sz="1600" b="0" dirty="0">
              <a:latin typeface="Arial"/>
              <a:cs typeface="Arial"/>
            </a:endParaRPr>
          </a:p>
          <a:p>
            <a:pPr algn="just">
              <a:spcBef>
                <a:spcPts val="0"/>
              </a:spcBef>
              <a:spcAft>
                <a:spcPts val="1800"/>
              </a:spcAft>
            </a:pPr>
            <a:endParaRPr lang="cs-CZ" sz="1600" dirty="0">
              <a:solidFill>
                <a:srgbClr val="FF0000"/>
              </a:solidFill>
            </a:endParaRPr>
          </a:p>
          <a:p>
            <a:pPr>
              <a:spcBef>
                <a:spcPts val="0"/>
              </a:spcBef>
              <a:spcAft>
                <a:spcPts val="1800"/>
              </a:spcAft>
            </a:pPr>
            <a:endParaRPr lang="cs-CZ" sz="1400" b="0" dirty="0">
              <a:solidFill>
                <a:srgbClr val="FF0000"/>
              </a:solidFill>
            </a:endParaRPr>
          </a:p>
          <a:p>
            <a:pPr>
              <a:spcBef>
                <a:spcPts val="0"/>
              </a:spcBef>
              <a:spcAft>
                <a:spcPts val="1800"/>
              </a:spcAft>
            </a:pPr>
            <a:endParaRPr lang="cs-CZ" sz="1400" b="0" dirty="0">
              <a:solidFill>
                <a:srgbClr val="FF0000"/>
              </a:solidFill>
            </a:endParaRPr>
          </a:p>
        </p:txBody>
      </p:sp>
      <p:sp>
        <p:nvSpPr>
          <p:cNvPr id="3" name="Obdélník 2">
            <a:extLst>
              <a:ext uri="{FF2B5EF4-FFF2-40B4-BE49-F238E27FC236}">
                <a16:creationId xmlns:a16="http://schemas.microsoft.com/office/drawing/2014/main" id="{35804AE0-A28A-4FE1-85E4-02F1FB734BC8}"/>
              </a:ext>
            </a:extLst>
          </p:cNvPr>
          <p:cNvSpPr/>
          <p:nvPr/>
        </p:nvSpPr>
        <p:spPr>
          <a:xfrm>
            <a:off x="0" y="0"/>
            <a:ext cx="253672" cy="5143500"/>
          </a:xfrm>
          <a:prstGeom prst="rect">
            <a:avLst/>
          </a:prstGeom>
          <a:solidFill>
            <a:srgbClr val="FCE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4747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0CC4E-3AD2-4768-B394-16C80271074E}"/>
              </a:ext>
            </a:extLst>
          </p:cNvPr>
          <p:cNvSpPr>
            <a:spLocks noGrp="1"/>
          </p:cNvSpPr>
          <p:nvPr>
            <p:ph type="title"/>
          </p:nvPr>
        </p:nvSpPr>
        <p:spPr/>
        <p:txBody>
          <a:bodyPr/>
          <a:lstStyle/>
          <a:p>
            <a:r>
              <a:rPr lang="en-GB"/>
              <a:t>FUNDING</a:t>
            </a:r>
            <a:br>
              <a:rPr lang="en-GB"/>
            </a:br>
            <a:endParaRPr lang="en-GB"/>
          </a:p>
        </p:txBody>
      </p:sp>
      <p:sp>
        <p:nvSpPr>
          <p:cNvPr id="3" name="Zástupný symbol pro obsah 2">
            <a:extLst>
              <a:ext uri="{FF2B5EF4-FFF2-40B4-BE49-F238E27FC236}">
                <a16:creationId xmlns:a16="http://schemas.microsoft.com/office/drawing/2014/main" id="{7B8EB352-D087-43B8-B82C-82747FA906CA}"/>
              </a:ext>
            </a:extLst>
          </p:cNvPr>
          <p:cNvSpPr txBox="1">
            <a:spLocks/>
          </p:cNvSpPr>
          <p:nvPr/>
        </p:nvSpPr>
        <p:spPr>
          <a:xfrm>
            <a:off x="402038" y="699542"/>
            <a:ext cx="8352928" cy="3546394"/>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cs-CZ" dirty="0"/>
          </a:p>
          <a:p>
            <a:pPr lvl="0"/>
            <a:r>
              <a:rPr lang="en-GB"/>
              <a:t>Public resources: </a:t>
            </a:r>
            <a:r>
              <a:rPr lang="en-GB" b="0"/>
              <a:t>state budget, EDP, TACR, etc.</a:t>
            </a:r>
          </a:p>
          <a:p>
            <a:pPr lvl="0"/>
            <a:endParaRPr lang="cs-CZ" dirty="0"/>
          </a:p>
          <a:p>
            <a:pPr lvl="0"/>
            <a:r>
              <a:rPr lang="en-GB"/>
              <a:t>EU funds: </a:t>
            </a:r>
            <a:r>
              <a:rPr lang="en-GB" b="0"/>
              <a:t>IROP, TSI, OPE</a:t>
            </a:r>
          </a:p>
          <a:p>
            <a:pPr lvl="0"/>
            <a:endParaRPr lang="cs-CZ" dirty="0"/>
          </a:p>
          <a:p>
            <a:pPr lvl="0"/>
            <a:r>
              <a:rPr lang="en-GB"/>
              <a:t>Co-funding by entrepreneurs and regions: </a:t>
            </a:r>
            <a:r>
              <a:rPr lang="en-GB" b="0"/>
              <a:t>service packages, barters, strategic cooperation, TouchPoint, etc.</a:t>
            </a:r>
          </a:p>
        </p:txBody>
      </p:sp>
    </p:spTree>
    <p:extLst>
      <p:ext uri="{BB962C8B-B14F-4D97-AF65-F5344CB8AC3E}">
        <p14:creationId xmlns:p14="http://schemas.microsoft.com/office/powerpoint/2010/main" val="83416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0CC4E-3AD2-4768-B394-16C80271074E}"/>
              </a:ext>
            </a:extLst>
          </p:cNvPr>
          <p:cNvSpPr>
            <a:spLocks noGrp="1"/>
          </p:cNvSpPr>
          <p:nvPr>
            <p:ph type="title"/>
          </p:nvPr>
        </p:nvSpPr>
        <p:spPr/>
        <p:txBody>
          <a:bodyPr/>
          <a:lstStyle/>
          <a:p>
            <a:r>
              <a:rPr lang="en-GB"/>
              <a:t>TIME SCHEDULE</a:t>
            </a:r>
            <a:br>
              <a:rPr lang="en-GB"/>
            </a:br>
            <a:endParaRPr lang="en-GB"/>
          </a:p>
        </p:txBody>
      </p:sp>
      <p:grpSp>
        <p:nvGrpSpPr>
          <p:cNvPr id="5" name="Skupina 4">
            <a:extLst>
              <a:ext uri="{FF2B5EF4-FFF2-40B4-BE49-F238E27FC236}">
                <a16:creationId xmlns:a16="http://schemas.microsoft.com/office/drawing/2014/main" id="{505EBFEE-B593-4F7E-A2AC-39872C36ADED}"/>
              </a:ext>
            </a:extLst>
          </p:cNvPr>
          <p:cNvGrpSpPr/>
          <p:nvPr/>
        </p:nvGrpSpPr>
        <p:grpSpPr>
          <a:xfrm>
            <a:off x="395536" y="847026"/>
            <a:ext cx="7714491" cy="3546394"/>
            <a:chOff x="402038" y="699542"/>
            <a:chExt cx="7714491" cy="3546394"/>
          </a:xfrm>
        </p:grpSpPr>
        <p:sp>
          <p:nvSpPr>
            <p:cNvPr id="3" name="Zástupný symbol pro obsah 2">
              <a:extLst>
                <a:ext uri="{FF2B5EF4-FFF2-40B4-BE49-F238E27FC236}">
                  <a16:creationId xmlns:a16="http://schemas.microsoft.com/office/drawing/2014/main" id="{7B8EB352-D087-43B8-B82C-82747FA906CA}"/>
                </a:ext>
              </a:extLst>
            </p:cNvPr>
            <p:cNvSpPr txBox="1">
              <a:spLocks/>
            </p:cNvSpPr>
            <p:nvPr/>
          </p:nvSpPr>
          <p:spPr>
            <a:xfrm>
              <a:off x="402038" y="699542"/>
              <a:ext cx="3639020" cy="3546394"/>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GB" sz="1050">
                  <a:solidFill>
                    <a:srgbClr val="E6001E"/>
                  </a:solidFill>
                </a:rPr>
                <a:t>JUNE 2019 - AUGUST 2020</a:t>
              </a:r>
            </a:p>
            <a:p>
              <a:pPr>
                <a:spcAft>
                  <a:spcPts val="1200"/>
                </a:spcAft>
              </a:pPr>
              <a:r>
                <a:rPr lang="en-GB" sz="1050" b="0">
                  <a:solidFill>
                    <a:schemeClr val="tx2"/>
                  </a:solidFill>
                </a:rPr>
                <a:t>Preparation of the strategy</a:t>
              </a:r>
            </a:p>
            <a:p>
              <a:pPr>
                <a:spcAft>
                  <a:spcPts val="1200"/>
                </a:spcAft>
              </a:pPr>
              <a:r>
                <a:rPr lang="en-GB" sz="1050">
                  <a:solidFill>
                    <a:srgbClr val="E6001E"/>
                  </a:solidFill>
                </a:rPr>
                <a:t>SEPTEMBER – OCTOBER 2020</a:t>
              </a:r>
            </a:p>
            <a:p>
              <a:pPr>
                <a:spcAft>
                  <a:spcPts val="1200"/>
                </a:spcAft>
              </a:pPr>
              <a:r>
                <a:rPr lang="en-GB" sz="1050" b="0">
                  <a:solidFill>
                    <a:schemeClr val="tx2"/>
                  </a:solidFill>
                </a:rPr>
                <a:t>Sending the strategy to partners</a:t>
              </a:r>
            </a:p>
            <a:p>
              <a:pPr>
                <a:spcAft>
                  <a:spcPts val="1200"/>
                </a:spcAft>
              </a:pPr>
              <a:r>
                <a:rPr lang="en-GB" sz="1050" b="0">
                  <a:solidFill>
                    <a:schemeClr val="tx2"/>
                  </a:solidFill>
                </a:rPr>
                <a:t>Presentation of the strategy at workshops with partners</a:t>
              </a:r>
            </a:p>
            <a:p>
              <a:pPr>
                <a:spcAft>
                  <a:spcPts val="1200"/>
                </a:spcAft>
              </a:pPr>
              <a:r>
                <a:rPr lang="en-GB" sz="1050" b="0">
                  <a:solidFill>
                    <a:schemeClr val="tx2"/>
                  </a:solidFill>
                </a:rPr>
                <a:t>Incorporation of comments </a:t>
              </a:r>
            </a:p>
            <a:p>
              <a:pPr>
                <a:spcAft>
                  <a:spcPts val="1200"/>
                </a:spcAft>
              </a:pPr>
              <a:r>
                <a:rPr lang="en-GB" sz="1050" b="0">
                  <a:solidFill>
                    <a:schemeClr val="tx2"/>
                  </a:solidFill>
                </a:rPr>
                <a:t>Submission of the strategy to the Strategy Board, and to the founder for approval</a:t>
              </a:r>
            </a:p>
            <a:p>
              <a:pPr>
                <a:spcAft>
                  <a:spcPts val="1200"/>
                </a:spcAft>
              </a:pPr>
              <a:endParaRPr lang="cs-CZ" sz="1050" b="0" dirty="0">
                <a:solidFill>
                  <a:schemeClr val="tx2"/>
                </a:solidFill>
              </a:endParaRPr>
            </a:p>
          </p:txBody>
        </p:sp>
        <p:sp>
          <p:nvSpPr>
            <p:cNvPr id="4" name="Zástupný symbol pro obsah 2">
              <a:extLst>
                <a:ext uri="{FF2B5EF4-FFF2-40B4-BE49-F238E27FC236}">
                  <a16:creationId xmlns:a16="http://schemas.microsoft.com/office/drawing/2014/main" id="{241876E1-22F8-4198-B66A-5585F05DB12F}"/>
                </a:ext>
              </a:extLst>
            </p:cNvPr>
            <p:cNvSpPr txBox="1">
              <a:spLocks/>
            </p:cNvSpPr>
            <p:nvPr/>
          </p:nvSpPr>
          <p:spPr>
            <a:xfrm>
              <a:off x="4477509" y="699542"/>
              <a:ext cx="3639020" cy="3546394"/>
            </a:xfrm>
            <a:prstGeom prst="rect">
              <a:avLst/>
            </a:prstGeom>
          </p:spPr>
          <p:txBody>
            <a:bodyPr lIns="91440" tIns="45720" rIns="91440" bIns="45720" anchor="t">
              <a:norm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GB" sz="1050">
                  <a:solidFill>
                    <a:srgbClr val="E6001E"/>
                  </a:solidFill>
                </a:rPr>
                <a:t>NOVEMBER 2020</a:t>
              </a:r>
            </a:p>
            <a:p>
              <a:pPr>
                <a:spcAft>
                  <a:spcPts val="1200"/>
                </a:spcAft>
              </a:pPr>
              <a:r>
                <a:rPr lang="en-GB" sz="1050" b="0">
                  <a:solidFill>
                    <a:schemeClr val="tx2"/>
                  </a:solidFill>
                </a:rPr>
                <a:t>Presentation of the final version on the CzechTourism Strategy Day </a:t>
              </a:r>
            </a:p>
            <a:p>
              <a:pPr>
                <a:spcAft>
                  <a:spcPts val="1200"/>
                </a:spcAft>
              </a:pPr>
              <a:r>
                <a:rPr lang="en-GB" sz="1050">
                  <a:solidFill>
                    <a:srgbClr val="E6001E"/>
                  </a:solidFill>
                  <a:latin typeface="Arial"/>
                  <a:cs typeface="Arial"/>
                </a:rPr>
                <a:t>JANUARY 2021 – DECEMBER 2025</a:t>
              </a:r>
            </a:p>
            <a:p>
              <a:pPr>
                <a:spcAft>
                  <a:spcPts val="1200"/>
                </a:spcAft>
              </a:pPr>
              <a:r>
                <a:rPr lang="en-GB" sz="1050" b="0">
                  <a:solidFill>
                    <a:schemeClr val="tx2"/>
                  </a:solidFill>
                </a:rPr>
                <a:t>Implementation and ongoing evaluation of the strategy</a:t>
              </a:r>
            </a:p>
            <a:p>
              <a:pPr>
                <a:spcAft>
                  <a:spcPts val="1200"/>
                </a:spcAft>
              </a:pPr>
              <a:r>
                <a:rPr lang="en-GB" sz="1050">
                  <a:solidFill>
                    <a:srgbClr val="E6001E"/>
                  </a:solidFill>
                  <a:latin typeface="Arial"/>
                  <a:cs typeface="Arial"/>
                </a:rPr>
                <a:t>JUNE 2026</a:t>
              </a:r>
            </a:p>
            <a:p>
              <a:pPr>
                <a:spcAft>
                  <a:spcPts val="1200"/>
                </a:spcAft>
              </a:pPr>
              <a:r>
                <a:rPr lang="en-GB" sz="1050" b="0">
                  <a:solidFill>
                    <a:schemeClr val="tx2"/>
                  </a:solidFill>
                </a:rPr>
                <a:t>Evaluation of the strategy</a:t>
              </a:r>
            </a:p>
          </p:txBody>
        </p:sp>
      </p:grpSp>
    </p:spTree>
    <p:extLst>
      <p:ext uri="{BB962C8B-B14F-4D97-AF65-F5344CB8AC3E}">
        <p14:creationId xmlns:p14="http://schemas.microsoft.com/office/powerpoint/2010/main" val="254468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0044" y="885371"/>
            <a:ext cx="8301038" cy="3381829"/>
          </a:xfrm>
        </p:spPr>
        <p:txBody>
          <a:bodyPr>
            <a:normAutofit fontScale="85000" lnSpcReduction="20000"/>
          </a:bodyPr>
          <a:lstStyle/>
          <a:p>
            <a:pPr marL="285750" indent="-285750" algn="just">
              <a:spcBef>
                <a:spcPts val="0"/>
              </a:spcBef>
              <a:spcAft>
                <a:spcPts val="1800"/>
              </a:spcAft>
              <a:buFont typeface="Arial" panose="020B0604020202020204" pitchFamily="34" charset="0"/>
              <a:buChar char="•"/>
            </a:pPr>
            <a:r>
              <a:rPr lang="en-GB" sz="1400" b="0"/>
              <a:t>The goal of CzechTourism is to ensure promotion of the Czech Republic and systematically develop activities leading to creating the image of the Czech Republic as a tourist destination both abroad and on the domestic market. With its activities, the agency should contribute</a:t>
            </a:r>
            <a:br>
              <a:rPr lang="en-GB" sz="1400" b="0"/>
            </a:br>
            <a:r>
              <a:rPr lang="en-GB" sz="1400" b="0"/>
              <a:t>to overall development of tourism, in collaboration with representatives of state and local administration, organizations of destination managements, industry associations and business and academic sectors. </a:t>
            </a:r>
          </a:p>
          <a:p>
            <a:pPr marL="285750" indent="-285750" algn="just">
              <a:spcBef>
                <a:spcPts val="0"/>
              </a:spcBef>
              <a:spcAft>
                <a:spcPts val="1800"/>
              </a:spcAft>
              <a:buFont typeface="Arial" panose="020B0604020202020204" pitchFamily="34" charset="0"/>
              <a:buChar char="•"/>
            </a:pPr>
            <a:r>
              <a:rPr lang="en-GB" sz="1400" b="0"/>
              <a:t>This Strategy of the CzechTourism Agency and Czech Republic destination for the period 2021 - 2025 was created in accordance with the above goals by CzechTourism and in collaboration with representatives of the agency’s main partners. </a:t>
            </a:r>
          </a:p>
          <a:p>
            <a:pPr marL="285750" indent="-285750" algn="just">
              <a:spcBef>
                <a:spcPts val="0"/>
              </a:spcBef>
              <a:spcAft>
                <a:spcPts val="1800"/>
              </a:spcAft>
              <a:buFont typeface="Arial" panose="020B0604020202020204" pitchFamily="34" charset="0"/>
              <a:buChar char="•"/>
            </a:pPr>
            <a:r>
              <a:rPr lang="en-GB" sz="1400" b="0"/>
              <a:t>Before creating the Strategy, the Tourism Marketing Concept for 2013–2020 was carefully evaluated. Since the definition of goals in the Concept was rather unclear, namely the goals for CzechTourism (that can be directly influenced by activities of CzechTourism) and for the Czech Republic. destination (that can be only indirectly influenced by activities of CzechTourism), the Strategy for 2021–2025 was divided into two sections – corporate and destination sections. This will enable setting the measurable goals, their ongoing control and evaluation.</a:t>
            </a:r>
          </a:p>
          <a:p>
            <a:pPr marL="285750" indent="-285750" algn="just">
              <a:spcBef>
                <a:spcPts val="0"/>
              </a:spcBef>
              <a:spcAft>
                <a:spcPts val="1800"/>
              </a:spcAft>
              <a:buFont typeface="Arial" panose="020B0604020202020204" pitchFamily="34" charset="0"/>
              <a:buChar char="•"/>
            </a:pPr>
            <a:r>
              <a:rPr lang="en-GB" sz="1400" b="0"/>
              <a:t>Corporate and destination goals are focused on fulfilling the vision of effective management of tourism in the Czech Republic and following the principles of sustainable tourism in the destination.</a:t>
            </a:r>
          </a:p>
          <a:p>
            <a:pPr>
              <a:spcBef>
                <a:spcPts val="0"/>
              </a:spcBef>
              <a:spcAft>
                <a:spcPts val="1800"/>
              </a:spcAft>
            </a:pPr>
            <a:endParaRPr lang="cs-CZ" sz="1400" b="0" dirty="0">
              <a:solidFill>
                <a:srgbClr val="FF0000"/>
              </a:solidFill>
            </a:endParaRPr>
          </a:p>
          <a:p>
            <a:pPr>
              <a:spcBef>
                <a:spcPts val="0"/>
              </a:spcBef>
              <a:spcAft>
                <a:spcPts val="1800"/>
              </a:spcAft>
            </a:pPr>
            <a:endParaRPr lang="cs-CZ" sz="1400" b="0" dirty="0">
              <a:solidFill>
                <a:srgbClr val="FF0000"/>
              </a:solidFill>
            </a:endParaRPr>
          </a:p>
        </p:txBody>
      </p:sp>
      <p:sp>
        <p:nvSpPr>
          <p:cNvPr id="6" name="Nadpis 1">
            <a:extLst>
              <a:ext uri="{FF2B5EF4-FFF2-40B4-BE49-F238E27FC236}">
                <a16:creationId xmlns:a16="http://schemas.microsoft.com/office/drawing/2014/main" id="{CC7EEDD7-CC66-46C7-A0C0-C2B6630D1F01}"/>
              </a:ext>
            </a:extLst>
          </p:cNvPr>
          <p:cNvSpPr txBox="1">
            <a:spLocks/>
          </p:cNvSpPr>
          <p:nvPr/>
        </p:nvSpPr>
        <p:spPr>
          <a:xfrm>
            <a:off x="223239" y="213940"/>
            <a:ext cx="7988424" cy="5558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r>
              <a:rPr lang="en-GB">
                <a:latin typeface="Arial"/>
                <a:cs typeface="Arial"/>
              </a:rPr>
              <a:t>Structure of the Strategy for 2021–2025</a:t>
            </a:r>
          </a:p>
        </p:txBody>
      </p:sp>
    </p:spTree>
    <p:extLst>
      <p:ext uri="{BB962C8B-B14F-4D97-AF65-F5344CB8AC3E}">
        <p14:creationId xmlns:p14="http://schemas.microsoft.com/office/powerpoint/2010/main" val="332585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D9C785-F23E-4C9F-A1DA-6266C3FB5E5C}"/>
              </a:ext>
            </a:extLst>
          </p:cNvPr>
          <p:cNvSpPr>
            <a:spLocks noGrp="1"/>
          </p:cNvSpPr>
          <p:nvPr>
            <p:ph type="title"/>
          </p:nvPr>
        </p:nvSpPr>
        <p:spPr>
          <a:xfrm>
            <a:off x="253950" y="164121"/>
            <a:ext cx="8352928" cy="418136"/>
          </a:xfrm>
        </p:spPr>
        <p:txBody>
          <a:bodyPr>
            <a:normAutofit fontScale="90000"/>
          </a:bodyPr>
          <a:lstStyle/>
          <a:p>
            <a:r>
              <a:rPr lang="en-GB">
                <a:solidFill>
                  <a:srgbClr val="E6001E"/>
                </a:solidFill>
              </a:rPr>
              <a:t>List of Abbreviations</a:t>
            </a:r>
          </a:p>
        </p:txBody>
      </p:sp>
      <p:sp>
        <p:nvSpPr>
          <p:cNvPr id="3" name="Zástupný symbol pro obsah 2">
            <a:extLst>
              <a:ext uri="{FF2B5EF4-FFF2-40B4-BE49-F238E27FC236}">
                <a16:creationId xmlns:a16="http://schemas.microsoft.com/office/drawing/2014/main" id="{9E98FF80-67FF-4907-BCDA-9327ED5C08B6}"/>
              </a:ext>
            </a:extLst>
          </p:cNvPr>
          <p:cNvSpPr txBox="1">
            <a:spLocks/>
          </p:cNvSpPr>
          <p:nvPr/>
        </p:nvSpPr>
        <p:spPr>
          <a:xfrm>
            <a:off x="253950" y="582257"/>
            <a:ext cx="4082072" cy="3865856"/>
          </a:xfrm>
          <a:prstGeom prst="rect">
            <a:avLst/>
          </a:prstGeom>
        </p:spPr>
        <p:txBody>
          <a:bodyPr>
            <a:normAutofit fontScale="77500" lnSpcReduction="20000"/>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GB" sz="900" b="0">
                <a:solidFill>
                  <a:schemeClr val="tx2"/>
                </a:solidFill>
              </a:rPr>
              <a:t>AVE	Advertising Value Equivalent; value of medial area achieved by PR activities (in CZK)</a:t>
            </a:r>
          </a:p>
          <a:p>
            <a:pPr>
              <a:spcAft>
                <a:spcPts val="1200"/>
              </a:spcAft>
            </a:pPr>
            <a:r>
              <a:rPr lang="en-GB" sz="900" b="0">
                <a:solidFill>
                  <a:schemeClr val="tx2"/>
                </a:solidFill>
              </a:rPr>
              <a:t>T	Tourism</a:t>
            </a:r>
          </a:p>
          <a:p>
            <a:pPr>
              <a:spcAft>
                <a:spcPts val="1200"/>
              </a:spcAft>
            </a:pPr>
            <a:r>
              <a:rPr lang="en-GB" sz="900" b="0">
                <a:solidFill>
                  <a:schemeClr val="tx2"/>
                </a:solidFill>
              </a:rPr>
              <a:t>CzT	CzechTourism</a:t>
            </a:r>
          </a:p>
          <a:p>
            <a:pPr>
              <a:spcAft>
                <a:spcPts val="1200"/>
              </a:spcAft>
            </a:pPr>
            <a:r>
              <a:rPr lang="en-GB" sz="900" b="0">
                <a:solidFill>
                  <a:schemeClr val="tx2"/>
                </a:solidFill>
              </a:rPr>
              <a:t>CR	Czech Republic</a:t>
            </a:r>
          </a:p>
          <a:p>
            <a:pPr>
              <a:spcAft>
                <a:spcPts val="1200"/>
              </a:spcAft>
            </a:pPr>
            <a:r>
              <a:rPr lang="en-GB" sz="900" b="0">
                <a:solidFill>
                  <a:schemeClr val="tx2"/>
                </a:solidFill>
              </a:rPr>
              <a:t>CUT	Czech Union of Tourism</a:t>
            </a:r>
          </a:p>
          <a:p>
            <a:pPr>
              <a:spcAft>
                <a:spcPts val="1200"/>
              </a:spcAft>
            </a:pPr>
            <a:r>
              <a:rPr lang="en-GB" sz="900" b="0">
                <a:solidFill>
                  <a:schemeClr val="tx2"/>
                </a:solidFill>
              </a:rPr>
              <a:t>DT	Domestic tourism</a:t>
            </a:r>
          </a:p>
          <a:p>
            <a:pPr>
              <a:spcAft>
                <a:spcPts val="1200"/>
              </a:spcAft>
            </a:pPr>
            <a:r>
              <a:rPr lang="en-GB" sz="900" b="0">
                <a:solidFill>
                  <a:schemeClr val="tx2"/>
                </a:solidFill>
              </a:rPr>
              <a:t>DMO	Destination Management Organization</a:t>
            </a:r>
          </a:p>
          <a:p>
            <a:pPr>
              <a:spcAft>
                <a:spcPts val="1200"/>
              </a:spcAft>
            </a:pPr>
            <a:r>
              <a:rPr lang="en-GB" sz="900" b="0">
                <a:solidFill>
                  <a:schemeClr val="tx2"/>
                </a:solidFill>
              </a:rPr>
              <a:t>ETC	European Travel Commission</a:t>
            </a:r>
          </a:p>
          <a:p>
            <a:pPr>
              <a:spcAft>
                <a:spcPts val="1200"/>
              </a:spcAft>
            </a:pPr>
            <a:r>
              <a:rPr lang="en-GB" sz="900" b="0">
                <a:solidFill>
                  <a:schemeClr val="tx2"/>
                </a:solidFill>
              </a:rPr>
              <a:t>CAE	Collective accommodation establishments</a:t>
            </a:r>
          </a:p>
          <a:p>
            <a:pPr>
              <a:spcAft>
                <a:spcPts val="1200"/>
              </a:spcAft>
            </a:pPr>
            <a:r>
              <a:rPr lang="en-GB" sz="900" b="0">
                <a:solidFill>
                  <a:schemeClr val="tx2"/>
                </a:solidFill>
              </a:rPr>
              <a:t>IROP	Integrated Regional Operational Programme</a:t>
            </a:r>
          </a:p>
          <a:p>
            <a:pPr>
              <a:spcAft>
                <a:spcPts val="1200"/>
              </a:spcAft>
            </a:pPr>
            <a:r>
              <a:rPr lang="en-GB" sz="900" b="0">
                <a:solidFill>
                  <a:schemeClr val="tx2"/>
                </a:solidFill>
              </a:rPr>
              <a:t>IAE	Individual accommodation establishments</a:t>
            </a:r>
          </a:p>
          <a:p>
            <a:pPr>
              <a:spcAft>
                <a:spcPts val="1200"/>
              </a:spcAft>
            </a:pPr>
            <a:r>
              <a:rPr lang="en-GB" sz="900" b="0">
                <a:solidFill>
                  <a:schemeClr val="tx2"/>
                </a:solidFill>
              </a:rPr>
              <a:t>MC	Ministry of Culture of the Czech Republic</a:t>
            </a:r>
          </a:p>
          <a:p>
            <a:pPr>
              <a:spcAft>
                <a:spcPts val="1200"/>
              </a:spcAft>
            </a:pPr>
            <a:r>
              <a:rPr lang="en-GB" sz="900" b="0">
                <a:solidFill>
                  <a:schemeClr val="tx2"/>
                </a:solidFill>
              </a:rPr>
              <a:t>MRD	Ministry for Regional Development of the Czech Republic</a:t>
            </a:r>
          </a:p>
          <a:p>
            <a:pPr>
              <a:spcAft>
                <a:spcPts val="1200"/>
              </a:spcAft>
            </a:pPr>
            <a:r>
              <a:rPr lang="en-GB" sz="900" b="0">
                <a:solidFill>
                  <a:schemeClr val="tx2"/>
                </a:solidFill>
              </a:rPr>
              <a:t>MIT	Ministry of Industry and Trade of the Czech Republic </a:t>
            </a:r>
          </a:p>
          <a:p>
            <a:pPr>
              <a:spcAft>
                <a:spcPts val="1200"/>
              </a:spcAft>
            </a:pPr>
            <a:endParaRPr lang="cs-CZ" sz="900" b="0" dirty="0">
              <a:solidFill>
                <a:schemeClr val="tx2"/>
              </a:solidFill>
            </a:endParaRPr>
          </a:p>
          <a:p>
            <a:pPr>
              <a:spcAft>
                <a:spcPts val="1200"/>
              </a:spcAft>
            </a:pPr>
            <a:endParaRPr lang="cs-CZ" sz="900" b="0" dirty="0">
              <a:solidFill>
                <a:schemeClr val="tx2"/>
              </a:solidFill>
            </a:endParaRPr>
          </a:p>
          <a:p>
            <a:pPr>
              <a:spcAft>
                <a:spcPts val="1200"/>
              </a:spcAft>
            </a:pPr>
            <a:endParaRPr lang="cs-CZ" sz="900" b="0" dirty="0">
              <a:solidFill>
                <a:schemeClr val="tx2"/>
              </a:solidFill>
            </a:endParaRPr>
          </a:p>
        </p:txBody>
      </p:sp>
      <p:sp>
        <p:nvSpPr>
          <p:cNvPr id="4" name="Zástupný symbol pro obsah 2">
            <a:extLst>
              <a:ext uri="{FF2B5EF4-FFF2-40B4-BE49-F238E27FC236}">
                <a16:creationId xmlns:a16="http://schemas.microsoft.com/office/drawing/2014/main" id="{524D9B27-F83A-44B7-9EDF-88DADC0DF93D}"/>
              </a:ext>
            </a:extLst>
          </p:cNvPr>
          <p:cNvSpPr txBox="1">
            <a:spLocks/>
          </p:cNvSpPr>
          <p:nvPr/>
        </p:nvSpPr>
        <p:spPr>
          <a:xfrm>
            <a:off x="4642515" y="582256"/>
            <a:ext cx="4247535" cy="3865857"/>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rgbClr val="003C78"/>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4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pPr>
            <a:r>
              <a:rPr lang="en-GB" sz="800" b="0" dirty="0" err="1">
                <a:solidFill>
                  <a:schemeClr val="tx2"/>
                </a:solidFill>
              </a:rPr>
              <a:t>MEYS</a:t>
            </a:r>
            <a:r>
              <a:rPr lang="en-GB" sz="800" b="0" dirty="0">
                <a:solidFill>
                  <a:schemeClr val="tx2"/>
                </a:solidFill>
              </a:rPr>
              <a:t>	Ministry of Education, Youth and Sport of the Czech Republic</a:t>
            </a:r>
          </a:p>
          <a:p>
            <a:pPr>
              <a:spcAft>
                <a:spcPts val="1200"/>
              </a:spcAft>
            </a:pPr>
            <a:r>
              <a:rPr lang="en-GB" sz="800" b="0" dirty="0">
                <a:solidFill>
                  <a:schemeClr val="tx2"/>
                </a:solidFill>
              </a:rPr>
              <a:t>MA	Ministry of Agriculture of the Czech Republic</a:t>
            </a:r>
          </a:p>
          <a:p>
            <a:pPr>
              <a:spcAft>
                <a:spcPts val="1200"/>
              </a:spcAft>
            </a:pPr>
            <a:r>
              <a:rPr lang="en-GB" sz="800" b="0" dirty="0">
                <a:solidFill>
                  <a:schemeClr val="tx2"/>
                </a:solidFill>
              </a:rPr>
              <a:t>MFA	Ministry of Foreign Affairs of the Czech Republic</a:t>
            </a:r>
          </a:p>
          <a:p>
            <a:pPr>
              <a:spcAft>
                <a:spcPts val="1200"/>
              </a:spcAft>
            </a:pPr>
            <a:r>
              <a:rPr lang="en-GB" sz="800" b="0" dirty="0">
                <a:solidFill>
                  <a:schemeClr val="tx2"/>
                </a:solidFill>
              </a:rPr>
              <a:t>NPS	Net Promoter Score; degree of customer loyalty</a:t>
            </a:r>
          </a:p>
          <a:p>
            <a:pPr>
              <a:spcAft>
                <a:spcPts val="1200"/>
              </a:spcAft>
            </a:pPr>
            <a:r>
              <a:rPr lang="en-GB" sz="800" b="0" dirty="0">
                <a:solidFill>
                  <a:schemeClr val="tx2"/>
                </a:solidFill>
              </a:rPr>
              <a:t>NTO	National Tourism Organization</a:t>
            </a:r>
          </a:p>
          <a:p>
            <a:pPr>
              <a:spcAft>
                <a:spcPts val="1200"/>
              </a:spcAft>
            </a:pPr>
            <a:r>
              <a:rPr lang="en-GB" sz="800" b="0" dirty="0" err="1">
                <a:solidFill>
                  <a:schemeClr val="tx2"/>
                </a:solidFill>
              </a:rPr>
              <a:t>OPE</a:t>
            </a:r>
            <a:r>
              <a:rPr lang="en-GB" sz="800" b="0" dirty="0">
                <a:solidFill>
                  <a:schemeClr val="tx2"/>
                </a:solidFill>
              </a:rPr>
              <a:t> 	Operational Program Employment</a:t>
            </a:r>
          </a:p>
          <a:p>
            <a:pPr>
              <a:spcAft>
                <a:spcPts val="1200"/>
              </a:spcAft>
            </a:pPr>
            <a:r>
              <a:rPr lang="en-GB" sz="800" b="0" dirty="0">
                <a:solidFill>
                  <a:schemeClr val="tx2"/>
                </a:solidFill>
              </a:rPr>
              <a:t>POS	Point of Sale; advertising materials and products used in points of </a:t>
            </a:r>
            <a:r>
              <a:rPr lang="cs-CZ" sz="800" b="0" dirty="0">
                <a:solidFill>
                  <a:schemeClr val="tx2"/>
                </a:solidFill>
              </a:rPr>
              <a:t>	</a:t>
            </a:r>
            <a:r>
              <a:rPr lang="en-GB" sz="800" b="0" dirty="0">
                <a:solidFill>
                  <a:schemeClr val="tx2"/>
                </a:solidFill>
              </a:rPr>
              <a:t>sale (roll-ups, stands, etc.)</a:t>
            </a:r>
          </a:p>
          <a:p>
            <a:pPr>
              <a:spcAft>
                <a:spcPts val="1200"/>
              </a:spcAft>
            </a:pPr>
            <a:r>
              <a:rPr lang="en-GB" sz="800" b="0" dirty="0" err="1">
                <a:solidFill>
                  <a:schemeClr val="tx2"/>
                </a:solidFill>
              </a:rPr>
              <a:t>EDP</a:t>
            </a:r>
            <a:r>
              <a:rPr lang="en-GB" sz="800" b="0" dirty="0">
                <a:solidFill>
                  <a:schemeClr val="tx2"/>
                </a:solidFill>
              </a:rPr>
              <a:t>	Economic Diplomacy Projects</a:t>
            </a:r>
          </a:p>
          <a:p>
            <a:pPr>
              <a:spcAft>
                <a:spcPts val="1200"/>
              </a:spcAft>
            </a:pPr>
            <a:r>
              <a:rPr lang="en-GB" sz="800" b="0" dirty="0" err="1">
                <a:solidFill>
                  <a:schemeClr val="tx2"/>
                </a:solidFill>
              </a:rPr>
              <a:t>TACR</a:t>
            </a:r>
            <a:r>
              <a:rPr lang="en-GB" sz="800" b="0" dirty="0">
                <a:solidFill>
                  <a:schemeClr val="tx2"/>
                </a:solidFill>
              </a:rPr>
              <a:t>	Technology Agency of the Czech Republic</a:t>
            </a:r>
          </a:p>
          <a:p>
            <a:pPr>
              <a:spcAft>
                <a:spcPts val="1200"/>
              </a:spcAft>
            </a:pPr>
            <a:r>
              <a:rPr lang="en-GB" sz="800" b="0" dirty="0" err="1">
                <a:solidFill>
                  <a:schemeClr val="tx2"/>
                </a:solidFill>
              </a:rPr>
              <a:t>TSI</a:t>
            </a:r>
            <a:r>
              <a:rPr lang="en-GB" sz="800" b="0" dirty="0">
                <a:solidFill>
                  <a:schemeClr val="tx2"/>
                </a:solidFill>
              </a:rPr>
              <a:t>	Technical Support Instrument</a:t>
            </a:r>
          </a:p>
          <a:p>
            <a:pPr>
              <a:spcAft>
                <a:spcPts val="1200"/>
              </a:spcAft>
            </a:pPr>
            <a:r>
              <a:rPr lang="en-GB" sz="800" b="0" dirty="0">
                <a:solidFill>
                  <a:schemeClr val="tx2"/>
                </a:solidFill>
              </a:rPr>
              <a:t>TIC	Tourist Information Centre</a:t>
            </a:r>
          </a:p>
          <a:p>
            <a:pPr>
              <a:spcAft>
                <a:spcPts val="1200"/>
              </a:spcAft>
            </a:pPr>
            <a:r>
              <a:rPr lang="en-GB" sz="800" b="0" dirty="0">
                <a:solidFill>
                  <a:schemeClr val="tx2"/>
                </a:solidFill>
              </a:rPr>
              <a:t>RO	Representative Offices of </a:t>
            </a:r>
            <a:r>
              <a:rPr lang="en-GB" sz="800" b="0" dirty="0" err="1">
                <a:solidFill>
                  <a:schemeClr val="tx2"/>
                </a:solidFill>
              </a:rPr>
              <a:t>CzechTourism</a:t>
            </a:r>
            <a:r>
              <a:rPr lang="en-GB" sz="800" b="0" dirty="0">
                <a:solidFill>
                  <a:schemeClr val="tx2"/>
                </a:solidFill>
              </a:rPr>
              <a:t> abroad</a:t>
            </a:r>
          </a:p>
          <a:p>
            <a:pPr>
              <a:spcAft>
                <a:spcPts val="1200"/>
              </a:spcAft>
            </a:pPr>
            <a:endParaRPr lang="cs-CZ" sz="800" b="0" dirty="0">
              <a:solidFill>
                <a:schemeClr val="tx2"/>
              </a:solidFill>
            </a:endParaRPr>
          </a:p>
          <a:p>
            <a:pPr>
              <a:spcAft>
                <a:spcPts val="1200"/>
              </a:spcAft>
            </a:pPr>
            <a:endParaRPr lang="cs-CZ" sz="800" b="0" dirty="0">
              <a:solidFill>
                <a:schemeClr val="tx2"/>
              </a:solidFill>
            </a:endParaRPr>
          </a:p>
          <a:p>
            <a:pPr>
              <a:spcAft>
                <a:spcPts val="1200"/>
              </a:spcAft>
            </a:pPr>
            <a:endParaRPr lang="cs-CZ" sz="800" b="0" dirty="0">
              <a:solidFill>
                <a:schemeClr val="tx2"/>
              </a:solidFill>
            </a:endParaRPr>
          </a:p>
        </p:txBody>
      </p:sp>
    </p:spTree>
    <p:extLst>
      <p:ext uri="{BB962C8B-B14F-4D97-AF65-F5344CB8AC3E}">
        <p14:creationId xmlns:p14="http://schemas.microsoft.com/office/powerpoint/2010/main" val="74503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814EEA-98B0-411A-898D-6E3E4A4835A2}"/>
              </a:ext>
            </a:extLst>
          </p:cNvPr>
          <p:cNvSpPr>
            <a:spLocks noGrp="1"/>
          </p:cNvSpPr>
          <p:nvPr>
            <p:ph type="title"/>
          </p:nvPr>
        </p:nvSpPr>
        <p:spPr>
          <a:xfrm>
            <a:off x="395536" y="-34442"/>
            <a:ext cx="8352928" cy="857250"/>
          </a:xfrm>
        </p:spPr>
        <p:txBody>
          <a:bodyPr/>
          <a:lstStyle/>
          <a:p>
            <a:r>
              <a:rPr lang="en-GB"/>
              <a:t>Procedure used for preparation of the Strategy for 2021</a:t>
            </a:r>
            <a:r>
              <a:rPr lang="en-GB">
                <a:latin typeface="Arial"/>
                <a:cs typeface="Arial"/>
              </a:rPr>
              <a:t>–</a:t>
            </a:r>
            <a:r>
              <a:rPr lang="en-GB"/>
              <a:t>2025</a:t>
            </a:r>
          </a:p>
        </p:txBody>
      </p:sp>
      <p:grpSp>
        <p:nvGrpSpPr>
          <p:cNvPr id="10" name="Skupina 9">
            <a:extLst>
              <a:ext uri="{FF2B5EF4-FFF2-40B4-BE49-F238E27FC236}">
                <a16:creationId xmlns:a16="http://schemas.microsoft.com/office/drawing/2014/main" id="{60763051-2F7D-4FCE-9981-3D20F9772C14}"/>
              </a:ext>
            </a:extLst>
          </p:cNvPr>
          <p:cNvGrpSpPr/>
          <p:nvPr/>
        </p:nvGrpSpPr>
        <p:grpSpPr>
          <a:xfrm>
            <a:off x="247456" y="689454"/>
            <a:ext cx="8265313" cy="3631238"/>
            <a:chOff x="111771" y="835978"/>
            <a:chExt cx="8640960" cy="4040024"/>
          </a:xfrm>
        </p:grpSpPr>
        <p:graphicFrame>
          <p:nvGraphicFramePr>
            <p:cNvPr id="11" name="Diagram 10">
              <a:extLst>
                <a:ext uri="{FF2B5EF4-FFF2-40B4-BE49-F238E27FC236}">
                  <a16:creationId xmlns:a16="http://schemas.microsoft.com/office/drawing/2014/main" id="{2BC117ED-DCAA-4F2C-9E18-0DB2296B5D0F}"/>
                </a:ext>
              </a:extLst>
            </p:cNvPr>
            <p:cNvGraphicFramePr/>
            <p:nvPr>
              <p:extLst>
                <p:ext uri="{D42A27DB-BD31-4B8C-83A1-F6EECF244321}">
                  <p14:modId xmlns:p14="http://schemas.microsoft.com/office/powerpoint/2010/main" val="454869116"/>
                </p:ext>
              </p:extLst>
            </p:nvPr>
          </p:nvGraphicFramePr>
          <p:xfrm>
            <a:off x="111771" y="835978"/>
            <a:ext cx="8640960" cy="1350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Nadpis 5">
              <a:extLst>
                <a:ext uri="{FF2B5EF4-FFF2-40B4-BE49-F238E27FC236}">
                  <a16:creationId xmlns:a16="http://schemas.microsoft.com/office/drawing/2014/main" id="{1A794BDF-F609-4A17-8D3F-4798998C26B8}"/>
                </a:ext>
              </a:extLst>
            </p:cNvPr>
            <p:cNvSpPr txBox="1">
              <a:spLocks/>
            </p:cNvSpPr>
            <p:nvPr/>
          </p:nvSpPr>
          <p:spPr>
            <a:xfrm>
              <a:off x="111771" y="1895815"/>
              <a:ext cx="1797324" cy="2980187"/>
            </a:xfrm>
            <a:prstGeom prst="rect">
              <a:avLst/>
            </a:prstGeom>
            <a:solidFill>
              <a:schemeClr val="tx2">
                <a:lumMod val="20000"/>
                <a:lumOff val="80000"/>
              </a:schemeClr>
            </a:solidFill>
            <a:ln>
              <a:noFill/>
            </a:ln>
          </p:spPr>
          <p:txBody>
            <a:bodyPr vert="horz" wrap="square" lIns="36000" tIns="36000" rIns="36000" bIns="3600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108000" marR="0" lvl="2" indent="-1080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GB" sz="900" b="0" i="0" u="none" strike="noStrike" cap="none" normalizeH="0" baseline="0" noProof="0" dirty="0">
                  <a:ln>
                    <a:noFill/>
                  </a:ln>
                  <a:solidFill>
                    <a:srgbClr val="003C78"/>
                  </a:solidFill>
                  <a:uLnTx/>
                  <a:uFillTx/>
                  <a:latin typeface="Arial" charset="0"/>
                </a:rPr>
                <a:t>Participants: </a:t>
              </a:r>
              <a:r>
                <a:rPr kumimoji="0" lang="en-GB" sz="900" b="0" i="0" u="none" strike="noStrike" cap="none" normalizeH="0" baseline="0" noProof="0" dirty="0" err="1">
                  <a:ln>
                    <a:noFill/>
                  </a:ln>
                  <a:solidFill>
                    <a:srgbClr val="003C78"/>
                  </a:solidFill>
                  <a:uLnTx/>
                  <a:uFillTx/>
                  <a:latin typeface="Arial" charset="0"/>
                </a:rPr>
                <a:t>CzechTourism</a:t>
              </a:r>
              <a:r>
                <a:rPr kumimoji="0" lang="en-GB" sz="900" b="0" i="0" u="none" strike="noStrike" cap="none" normalizeH="0" baseline="0" noProof="0" dirty="0">
                  <a:ln>
                    <a:noFill/>
                  </a:ln>
                  <a:solidFill>
                    <a:srgbClr val="003C78"/>
                  </a:solidFill>
                  <a:uLnTx/>
                  <a:uFillTx/>
                  <a:latin typeface="Arial" charset="0"/>
                </a:rPr>
                <a:t> representatives, consultant Ingrid </a:t>
              </a:r>
              <a:r>
                <a:rPr kumimoji="0" lang="en-GB" sz="900" b="0" i="0" u="none" strike="noStrike" cap="none" normalizeH="0" baseline="0" noProof="0" dirty="0" err="1">
                  <a:ln>
                    <a:noFill/>
                  </a:ln>
                  <a:solidFill>
                    <a:srgbClr val="003C78"/>
                  </a:solidFill>
                  <a:uLnTx/>
                  <a:uFillTx/>
                  <a:latin typeface="Arial" charset="0"/>
                </a:rPr>
                <a:t>Sieder</a:t>
              </a:r>
              <a:r>
                <a:rPr kumimoji="0" lang="en-GB" sz="900" b="0" i="0" u="none" strike="noStrike" cap="none" normalizeH="0" baseline="0" noProof="0" dirty="0">
                  <a:ln>
                    <a:noFill/>
                  </a:ln>
                  <a:solidFill>
                    <a:srgbClr val="003C78"/>
                  </a:solidFill>
                  <a:uLnTx/>
                  <a:uFillTx/>
                  <a:latin typeface="Arial" charset="0"/>
                </a:rPr>
                <a:t> (experience gained for example at the Austrian National Tourist Office), consultant Doug Lansky (sustainable tourism expert)</a:t>
              </a:r>
            </a:p>
            <a:p>
              <a:pPr marL="108000" marR="0" lvl="2" indent="-1080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900" b="0" i="0" u="none" strike="noStrike" cap="none" normalizeH="0" baseline="0" noProof="0" dirty="0">
                  <a:ln>
                    <a:noFill/>
                  </a:ln>
                  <a:solidFill>
                    <a:srgbClr val="003C78"/>
                  </a:solidFill>
                  <a:uLnTx/>
                  <a:uFillTx/>
                  <a:latin typeface="Arial" charset="0"/>
                </a:rPr>
                <a:t>Goal: to check the initial ideas, compare them with trends in other European NTO and world destinations</a:t>
              </a:r>
            </a:p>
            <a:p>
              <a:pPr marL="108000" marR="0" lvl="2" indent="-1080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900" b="0" i="0" u="none" strike="noStrike" cap="none" normalizeH="0" baseline="0" noProof="0" dirty="0">
                  <a:ln>
                    <a:noFill/>
                  </a:ln>
                  <a:solidFill>
                    <a:srgbClr val="003C78"/>
                  </a:solidFill>
                  <a:uLnTx/>
                  <a:uFillTx/>
                  <a:latin typeface="Arial" charset="0"/>
                </a:rPr>
                <a:t>Output: definition of activities for maintaining, strengthening, or cancellation (reduction); setting the direction of the Strategy</a:t>
              </a:r>
            </a:p>
          </p:txBody>
        </p:sp>
        <p:sp>
          <p:nvSpPr>
            <p:cNvPr id="13" name="Nadpis 5">
              <a:extLst>
                <a:ext uri="{FF2B5EF4-FFF2-40B4-BE49-F238E27FC236}">
                  <a16:creationId xmlns:a16="http://schemas.microsoft.com/office/drawing/2014/main" id="{857D5A34-11F9-462D-BC15-0564FD09736A}"/>
                </a:ext>
              </a:extLst>
            </p:cNvPr>
            <p:cNvSpPr txBox="1">
              <a:spLocks/>
            </p:cNvSpPr>
            <p:nvPr/>
          </p:nvSpPr>
          <p:spPr>
            <a:xfrm>
              <a:off x="2052470" y="1895815"/>
              <a:ext cx="1519567" cy="2980186"/>
            </a:xfrm>
            <a:prstGeom prst="rect">
              <a:avLst/>
            </a:prstGeom>
            <a:solidFill>
              <a:schemeClr val="tx2">
                <a:lumMod val="20000"/>
                <a:lumOff val="80000"/>
              </a:schemeClr>
            </a:solidFill>
            <a:ln>
              <a:noFill/>
            </a:ln>
          </p:spPr>
          <p:txBody>
            <a:bodyPr vert="horz" wrap="square" lIns="36000" tIns="36000" rIns="36000" bIns="3600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108000" lvl="2" indent="-108000">
                <a:lnSpc>
                  <a:spcPct val="100000"/>
                </a:lnSpc>
                <a:spcBef>
                  <a:spcPts val="600"/>
                </a:spcBef>
                <a:spcAft>
                  <a:spcPts val="600"/>
                </a:spcAft>
                <a:buFont typeface="Arial" panose="020B0604020202020204" pitchFamily="34" charset="0"/>
                <a:buChar char="•"/>
                <a:defRPr/>
              </a:pPr>
              <a:r>
                <a:rPr lang="en-GB" sz="900" b="0" dirty="0">
                  <a:solidFill>
                    <a:srgbClr val="003C78"/>
                  </a:solidFill>
                </a:rPr>
                <a:t>Participants: </a:t>
              </a:r>
              <a:br>
                <a:rPr lang="en-GB" sz="900" b="0" dirty="0">
                  <a:solidFill>
                    <a:srgbClr val="003C78"/>
                  </a:solidFill>
                </a:rPr>
              </a:br>
              <a:r>
                <a:rPr lang="en-GB" sz="900" b="0" dirty="0" err="1">
                  <a:solidFill>
                    <a:srgbClr val="003C78"/>
                  </a:solidFill>
                </a:rPr>
                <a:t>CzT</a:t>
              </a:r>
              <a:r>
                <a:rPr lang="en-GB" sz="900" b="0" dirty="0">
                  <a:solidFill>
                    <a:srgbClr val="003C78"/>
                  </a:solidFill>
                </a:rPr>
                <a:t> management (directors and managers)</a:t>
              </a:r>
            </a:p>
            <a:p>
              <a:pPr marL="108000" lvl="2" indent="-108000">
                <a:lnSpc>
                  <a:spcPct val="100000"/>
                </a:lnSpc>
                <a:spcBef>
                  <a:spcPts val="600"/>
                </a:spcBef>
                <a:spcAft>
                  <a:spcPts val="600"/>
                </a:spcAft>
                <a:buFont typeface="Arial" panose="020B0604020202020204" pitchFamily="34" charset="0"/>
                <a:buChar char="•"/>
                <a:defRPr/>
              </a:pPr>
              <a:r>
                <a:rPr lang="en-GB" sz="900" b="0" dirty="0">
                  <a:solidFill>
                    <a:srgbClr val="003C78"/>
                  </a:solidFill>
                </a:rPr>
                <a:t>Goal: defining the portfolio of services provided by </a:t>
              </a:r>
              <a:r>
                <a:rPr lang="en-GB" sz="900" b="0" dirty="0" err="1">
                  <a:solidFill>
                    <a:srgbClr val="003C78"/>
                  </a:solidFill>
                </a:rPr>
                <a:t>CzT</a:t>
              </a:r>
              <a:endParaRPr lang="en-GB" sz="900" b="0" dirty="0">
                <a:solidFill>
                  <a:srgbClr val="003C78"/>
                </a:solidFill>
              </a:endParaRPr>
            </a:p>
            <a:p>
              <a:pPr marL="108000" lvl="2" indent="-108000">
                <a:lnSpc>
                  <a:spcPct val="100000"/>
                </a:lnSpc>
                <a:spcAft>
                  <a:spcPts val="600"/>
                </a:spcAft>
                <a:buFont typeface="Arial" panose="020B0604020202020204" pitchFamily="34" charset="0"/>
                <a:buChar char="•"/>
                <a:defRPr/>
              </a:pPr>
              <a:r>
                <a:rPr lang="en-GB" sz="900" b="0" dirty="0">
                  <a:solidFill>
                    <a:srgbClr val="003C78"/>
                  </a:solidFill>
                </a:rPr>
                <a:t>﻿Output: </a:t>
              </a:r>
              <a:br>
                <a:rPr lang="en-GB" sz="900" b="0" dirty="0">
                  <a:solidFill>
                    <a:srgbClr val="003C78"/>
                  </a:solidFill>
                </a:rPr>
              </a:br>
              <a:r>
                <a:rPr lang="en-GB" sz="900" b="0" dirty="0">
                  <a:solidFill>
                    <a:srgbClr val="003C78"/>
                  </a:solidFill>
                </a:rPr>
                <a:t>definitions of priority services and markets, basic principles of the Strategy</a:t>
              </a:r>
            </a:p>
          </p:txBody>
        </p:sp>
        <p:sp>
          <p:nvSpPr>
            <p:cNvPr id="14" name="Nadpis 5">
              <a:extLst>
                <a:ext uri="{FF2B5EF4-FFF2-40B4-BE49-F238E27FC236}">
                  <a16:creationId xmlns:a16="http://schemas.microsoft.com/office/drawing/2014/main" id="{3DCD645F-71E7-4D2B-864A-D5468BE89359}"/>
                </a:ext>
              </a:extLst>
            </p:cNvPr>
            <p:cNvSpPr txBox="1">
              <a:spLocks/>
            </p:cNvSpPr>
            <p:nvPr/>
          </p:nvSpPr>
          <p:spPr>
            <a:xfrm>
              <a:off x="3739659" y="1895813"/>
              <a:ext cx="1519567" cy="2980186"/>
            </a:xfrm>
            <a:prstGeom prst="rect">
              <a:avLst/>
            </a:prstGeom>
            <a:solidFill>
              <a:schemeClr val="tx2">
                <a:lumMod val="20000"/>
                <a:lumOff val="80000"/>
              </a:schemeClr>
            </a:solidFill>
            <a:ln>
              <a:noFill/>
            </a:ln>
          </p:spPr>
          <p:txBody>
            <a:bodyPr vert="horz" wrap="square" lIns="36000" tIns="36000" rIns="36000" bIns="3600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108000" lvl="2" indent="-108000">
                <a:lnSpc>
                  <a:spcPct val="100000"/>
                </a:lnSpc>
                <a:spcBef>
                  <a:spcPts val="600"/>
                </a:spcBef>
                <a:spcAft>
                  <a:spcPts val="600"/>
                </a:spcAft>
                <a:buFont typeface="Arial" panose="020B0604020202020204" pitchFamily="34" charset="0"/>
                <a:buChar char="•"/>
                <a:defRPr/>
              </a:pPr>
              <a:r>
                <a:rPr lang="en-GB" sz="900" b="0">
                  <a:solidFill>
                    <a:srgbClr val="003C78"/>
                  </a:solidFill>
                </a:rPr>
                <a:t>Participants: MRD CR, representatives of regions, state organizations, entrepreneurs, professional associations, destination management organizations, transport operators, etc.</a:t>
              </a:r>
            </a:p>
            <a:p>
              <a:pPr marL="108000" lvl="2" indent="-108000">
                <a:lnSpc>
                  <a:spcPct val="100000"/>
                </a:lnSpc>
                <a:spcBef>
                  <a:spcPts val="600"/>
                </a:spcBef>
                <a:spcAft>
                  <a:spcPts val="600"/>
                </a:spcAft>
                <a:buFont typeface="Arial" panose="020B0604020202020204" pitchFamily="34" charset="0"/>
                <a:buChar char="•"/>
                <a:defRPr/>
              </a:pPr>
              <a:r>
                <a:rPr lang="en-GB" sz="900" b="0">
                  <a:solidFill>
                    <a:srgbClr val="003C78"/>
                  </a:solidFill>
                </a:rPr>
                <a:t>Goal: presentation of basic principles of the Strategy and getting the feedback</a:t>
              </a:r>
            </a:p>
            <a:p>
              <a:pPr marL="108000" lvl="2" indent="-108000">
                <a:lnSpc>
                  <a:spcPct val="100000"/>
                </a:lnSpc>
                <a:spcAft>
                  <a:spcPts val="600"/>
                </a:spcAft>
                <a:buFont typeface="Arial" panose="020B0604020202020204" pitchFamily="34" charset="0"/>
                <a:buChar char="•"/>
                <a:defRPr/>
              </a:pPr>
              <a:r>
                <a:rPr lang="en-GB" sz="900" b="0">
                  <a:solidFill>
                    <a:srgbClr val="003C78"/>
                  </a:solidFill>
                </a:rPr>
                <a:t>Output: comments on the strategy from stakeholders</a:t>
              </a:r>
            </a:p>
          </p:txBody>
        </p:sp>
        <p:sp>
          <p:nvSpPr>
            <p:cNvPr id="15" name="Nadpis 5">
              <a:extLst>
                <a:ext uri="{FF2B5EF4-FFF2-40B4-BE49-F238E27FC236}">
                  <a16:creationId xmlns:a16="http://schemas.microsoft.com/office/drawing/2014/main" id="{3C96337B-EC93-4254-B1C2-E45951E12E9D}"/>
                </a:ext>
              </a:extLst>
            </p:cNvPr>
            <p:cNvSpPr txBox="1">
              <a:spLocks/>
            </p:cNvSpPr>
            <p:nvPr/>
          </p:nvSpPr>
          <p:spPr>
            <a:xfrm>
              <a:off x="5426846" y="1895813"/>
              <a:ext cx="1526671" cy="2980186"/>
            </a:xfrm>
            <a:prstGeom prst="rect">
              <a:avLst/>
            </a:prstGeom>
            <a:solidFill>
              <a:schemeClr val="tx2">
                <a:lumMod val="20000"/>
                <a:lumOff val="80000"/>
              </a:schemeClr>
            </a:solidFill>
            <a:ln>
              <a:noFill/>
            </a:ln>
          </p:spPr>
          <p:txBody>
            <a:bodyPr vert="horz" wrap="square" lIns="36000" tIns="36000" rIns="36000" bIns="3600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108000" lvl="2" indent="-108000">
                <a:lnSpc>
                  <a:spcPct val="100000"/>
                </a:lnSpc>
                <a:spcBef>
                  <a:spcPts val="600"/>
                </a:spcBef>
                <a:spcAft>
                  <a:spcPts val="600"/>
                </a:spcAft>
                <a:buFont typeface="Arial" panose="020B0604020202020204" pitchFamily="34" charset="0"/>
                <a:buChar char="•"/>
                <a:defRPr/>
              </a:pPr>
              <a:r>
                <a:rPr kumimoji="0" lang="en-GB" sz="900" b="0" i="0" u="none" strike="noStrike" cap="none" normalizeH="0" baseline="0" noProof="0">
                  <a:ln>
                    <a:noFill/>
                  </a:ln>
                  <a:solidFill>
                    <a:srgbClr val="003C78"/>
                  </a:solidFill>
                  <a:uLnTx/>
                  <a:uFillTx/>
                  <a:latin typeface="Arial" charset="0"/>
                </a:rPr>
                <a:t>Participants: members of the CzechTourism Strategic Board</a:t>
              </a:r>
            </a:p>
            <a:p>
              <a:pPr marL="108000" marR="0" lvl="2" indent="-1080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GB" sz="900" b="0" i="0" u="none" strike="noStrike" cap="none" normalizeH="0" baseline="0" noProof="0">
                  <a:ln>
                    <a:noFill/>
                  </a:ln>
                  <a:solidFill>
                    <a:srgbClr val="003C78"/>
                  </a:solidFill>
                  <a:uLnTx/>
                  <a:uFillTx/>
                  <a:latin typeface="Arial" charset="0"/>
                </a:rPr>
                <a:t>Goal: approval of the final version</a:t>
              </a:r>
            </a:p>
            <a:p>
              <a:pPr marL="108000" marR="0" lvl="2" indent="-1080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900" b="0" i="0" u="none" strike="noStrike" cap="none" normalizeH="0" baseline="0" noProof="0">
                  <a:ln>
                    <a:noFill/>
                  </a:ln>
                  <a:solidFill>
                    <a:srgbClr val="003C78"/>
                  </a:solidFill>
                  <a:uLnTx/>
                  <a:uFillTx/>
                  <a:latin typeface="Arial" charset="0"/>
                </a:rPr>
                <a:t>﻿Output: Strategy of CzechTourism and the Czech Republic destination for 2021–2025</a:t>
              </a:r>
            </a:p>
          </p:txBody>
        </p:sp>
      </p:grpSp>
      <p:sp>
        <p:nvSpPr>
          <p:cNvPr id="16" name="Nadpis 5">
            <a:extLst>
              <a:ext uri="{FF2B5EF4-FFF2-40B4-BE49-F238E27FC236}">
                <a16:creationId xmlns:a16="http://schemas.microsoft.com/office/drawing/2014/main" id="{DFEABA5F-38B9-4686-AF02-65EF63CEA401}"/>
              </a:ext>
            </a:extLst>
          </p:cNvPr>
          <p:cNvSpPr txBox="1">
            <a:spLocks/>
          </p:cNvSpPr>
          <p:nvPr/>
        </p:nvSpPr>
        <p:spPr>
          <a:xfrm>
            <a:off x="6952106" y="1642051"/>
            <a:ext cx="1268258" cy="2678639"/>
          </a:xfrm>
          <a:prstGeom prst="rect">
            <a:avLst/>
          </a:prstGeom>
          <a:solidFill>
            <a:schemeClr val="tx2">
              <a:lumMod val="20000"/>
              <a:lumOff val="80000"/>
            </a:schemeClr>
          </a:solidFill>
          <a:ln>
            <a:noFill/>
          </a:ln>
        </p:spPr>
        <p:txBody>
          <a:bodyPr vert="horz" wrap="square" lIns="36000" tIns="36000" rIns="36000" bIns="36000" numCol="1" anchor="t" anchorCtr="0" compatLnSpc="1">
            <a:prstTxWarp prst="textNoShape">
              <a:avLst/>
            </a:prstTxWarp>
          </a:bodyPr>
          <a:lstStyle>
            <a:lvl1pPr algn="l" rtl="0" eaLnBrk="0" fontAlgn="base" hangingPunct="0">
              <a:lnSpc>
                <a:spcPts val="2025"/>
              </a:lnSpc>
              <a:spcBef>
                <a:spcPct val="0"/>
              </a:spcBef>
              <a:spcAft>
                <a:spcPct val="0"/>
              </a:spcAft>
              <a:defRPr sz="1875" b="1" kern="1200">
                <a:solidFill>
                  <a:schemeClr val="tx2"/>
                </a:solidFill>
                <a:latin typeface="+mj-lt"/>
                <a:ea typeface="+mj-ea"/>
                <a:cs typeface="+mj-cs"/>
              </a:defRPr>
            </a:lvl1pPr>
            <a:lvl2pPr algn="l" rtl="0" eaLnBrk="0" fontAlgn="base" hangingPunct="0">
              <a:lnSpc>
                <a:spcPts val="2025"/>
              </a:lnSpc>
              <a:spcBef>
                <a:spcPct val="0"/>
              </a:spcBef>
              <a:spcAft>
                <a:spcPct val="0"/>
              </a:spcAft>
              <a:defRPr sz="1875" b="1">
                <a:solidFill>
                  <a:schemeClr val="tx2"/>
                </a:solidFill>
                <a:latin typeface="Arial" charset="0"/>
              </a:defRPr>
            </a:lvl2pPr>
            <a:lvl3pPr algn="l" rtl="0" eaLnBrk="0" fontAlgn="base" hangingPunct="0">
              <a:lnSpc>
                <a:spcPts val="2025"/>
              </a:lnSpc>
              <a:spcBef>
                <a:spcPct val="0"/>
              </a:spcBef>
              <a:spcAft>
                <a:spcPct val="0"/>
              </a:spcAft>
              <a:defRPr sz="1875" b="1">
                <a:solidFill>
                  <a:schemeClr val="tx2"/>
                </a:solidFill>
                <a:latin typeface="Arial" charset="0"/>
              </a:defRPr>
            </a:lvl3pPr>
            <a:lvl4pPr algn="l" rtl="0" eaLnBrk="0" fontAlgn="base" hangingPunct="0">
              <a:lnSpc>
                <a:spcPts val="2025"/>
              </a:lnSpc>
              <a:spcBef>
                <a:spcPct val="0"/>
              </a:spcBef>
              <a:spcAft>
                <a:spcPct val="0"/>
              </a:spcAft>
              <a:defRPr sz="1875" b="1">
                <a:solidFill>
                  <a:schemeClr val="tx2"/>
                </a:solidFill>
                <a:latin typeface="Arial" charset="0"/>
              </a:defRPr>
            </a:lvl4pPr>
            <a:lvl5pPr algn="l" rtl="0" eaLnBrk="0" fontAlgn="base" hangingPunct="0">
              <a:lnSpc>
                <a:spcPts val="2025"/>
              </a:lnSpc>
              <a:spcBef>
                <a:spcPct val="0"/>
              </a:spcBef>
              <a:spcAft>
                <a:spcPct val="0"/>
              </a:spcAft>
              <a:defRPr sz="1875" b="1">
                <a:solidFill>
                  <a:schemeClr val="tx2"/>
                </a:solidFill>
                <a:latin typeface="Arial" charset="0"/>
              </a:defRPr>
            </a:lvl5pPr>
            <a:lvl6pPr marL="342900" algn="l" rtl="0" fontAlgn="base">
              <a:lnSpc>
                <a:spcPts val="2025"/>
              </a:lnSpc>
              <a:spcBef>
                <a:spcPct val="0"/>
              </a:spcBef>
              <a:spcAft>
                <a:spcPct val="0"/>
              </a:spcAft>
              <a:defRPr sz="1875" b="1">
                <a:solidFill>
                  <a:schemeClr val="tx2"/>
                </a:solidFill>
                <a:latin typeface="Arial" charset="0"/>
              </a:defRPr>
            </a:lvl6pPr>
            <a:lvl7pPr marL="685800" algn="l" rtl="0" fontAlgn="base">
              <a:lnSpc>
                <a:spcPts val="2025"/>
              </a:lnSpc>
              <a:spcBef>
                <a:spcPct val="0"/>
              </a:spcBef>
              <a:spcAft>
                <a:spcPct val="0"/>
              </a:spcAft>
              <a:defRPr sz="1875" b="1">
                <a:solidFill>
                  <a:schemeClr val="tx2"/>
                </a:solidFill>
                <a:latin typeface="Arial" charset="0"/>
              </a:defRPr>
            </a:lvl7pPr>
            <a:lvl8pPr marL="1028700" algn="l" rtl="0" fontAlgn="base">
              <a:lnSpc>
                <a:spcPts val="2025"/>
              </a:lnSpc>
              <a:spcBef>
                <a:spcPct val="0"/>
              </a:spcBef>
              <a:spcAft>
                <a:spcPct val="0"/>
              </a:spcAft>
              <a:defRPr sz="1875" b="1">
                <a:solidFill>
                  <a:schemeClr val="tx2"/>
                </a:solidFill>
                <a:latin typeface="Arial" charset="0"/>
              </a:defRPr>
            </a:lvl8pPr>
            <a:lvl9pPr marL="1371600" algn="l" rtl="0" fontAlgn="base">
              <a:lnSpc>
                <a:spcPts val="2025"/>
              </a:lnSpc>
              <a:spcBef>
                <a:spcPct val="0"/>
              </a:spcBef>
              <a:spcAft>
                <a:spcPct val="0"/>
              </a:spcAft>
              <a:defRPr sz="1875" b="1">
                <a:solidFill>
                  <a:schemeClr val="tx2"/>
                </a:solidFill>
                <a:latin typeface="Arial" charset="0"/>
              </a:defRPr>
            </a:lvl9pPr>
          </a:lstStyle>
          <a:p>
            <a:pPr marL="108000" lvl="2" indent="-108000">
              <a:lnSpc>
                <a:spcPct val="100000"/>
              </a:lnSpc>
              <a:spcBef>
                <a:spcPts val="600"/>
              </a:spcBef>
              <a:spcAft>
                <a:spcPts val="600"/>
              </a:spcAft>
              <a:buFont typeface="Arial" panose="020B0604020202020204" pitchFamily="34" charset="0"/>
              <a:buChar char="•"/>
              <a:defRPr/>
            </a:pPr>
            <a:r>
              <a:rPr kumimoji="0" lang="en-GB" sz="900" b="0" i="0" u="none" strike="noStrike" cap="none" normalizeH="0" baseline="0" noProof="0">
                <a:ln>
                  <a:noFill/>
                </a:ln>
                <a:solidFill>
                  <a:srgbClr val="003C78"/>
                </a:solidFill>
                <a:uLnTx/>
                <a:uFillTx/>
                <a:latin typeface="Arial" charset="0"/>
              </a:rPr>
              <a:t>Participants: </a:t>
            </a:r>
            <a:br>
              <a:rPr kumimoji="0" lang="en-GB" sz="900" b="0" i="0" u="none" strike="noStrike" cap="none" normalizeH="0" baseline="0" noProof="0">
                <a:ln>
                  <a:noFill/>
                </a:ln>
                <a:solidFill>
                  <a:srgbClr val="003C78"/>
                </a:solidFill>
                <a:uLnTx/>
                <a:uFillTx/>
                <a:latin typeface="Arial" charset="0"/>
              </a:rPr>
            </a:br>
            <a:r>
              <a:rPr lang="en-GB" sz="900" b="0">
                <a:solidFill>
                  <a:srgbClr val="003C78"/>
                </a:solidFill>
              </a:rPr>
              <a:t>representatives of regions, state organizations, entrepreneurs, professional associations, destination management organizations, transport operators, etc.</a:t>
            </a:r>
          </a:p>
          <a:p>
            <a:pPr marL="108000" lvl="2" indent="-108000">
              <a:lnSpc>
                <a:spcPct val="100000"/>
              </a:lnSpc>
              <a:spcBef>
                <a:spcPts val="600"/>
              </a:spcBef>
              <a:spcAft>
                <a:spcPts val="600"/>
              </a:spcAft>
              <a:buFont typeface="Arial" panose="020B0604020202020204" pitchFamily="34" charset="0"/>
              <a:buChar char="•"/>
            </a:pPr>
            <a:r>
              <a:rPr kumimoji="0" lang="en-GB" sz="900" b="0" i="0" u="none" strike="noStrike" cap="none" normalizeH="0" baseline="0" noProof="0">
                <a:ln>
                  <a:noFill/>
                </a:ln>
                <a:solidFill>
                  <a:srgbClr val="003C78"/>
                </a:solidFill>
                <a:uLnTx/>
                <a:uFillTx/>
                <a:latin typeface="Arial" charset="0"/>
              </a:rPr>
              <a:t>Goal: </a:t>
            </a:r>
            <a:r>
              <a:rPr lang="en-GB" sz="900" b="0">
                <a:solidFill>
                  <a:srgbClr val="003C78"/>
                </a:solidFill>
              </a:rPr>
              <a:t>Presentation of the Strategy for 2021–2025 to the professional public</a:t>
            </a:r>
          </a:p>
        </p:txBody>
      </p:sp>
    </p:spTree>
    <p:extLst>
      <p:ext uri="{BB962C8B-B14F-4D97-AF65-F5344CB8AC3E}">
        <p14:creationId xmlns:p14="http://schemas.microsoft.com/office/powerpoint/2010/main" val="338220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Nadpis 1">
            <a:extLst>
              <a:ext uri="{FF2B5EF4-FFF2-40B4-BE49-F238E27FC236}">
                <a16:creationId xmlns:a16="http://schemas.microsoft.com/office/drawing/2014/main" id="{94CA7620-8F10-4F7E-A924-2D7475CD9EB7}"/>
              </a:ext>
            </a:extLst>
          </p:cNvPr>
          <p:cNvSpPr>
            <a:spLocks noGrp="1"/>
          </p:cNvSpPr>
          <p:nvPr>
            <p:ph type="title"/>
          </p:nvPr>
        </p:nvSpPr>
        <p:spPr>
          <a:xfrm>
            <a:off x="395536" y="205978"/>
            <a:ext cx="8352928" cy="482195"/>
          </a:xfrm>
        </p:spPr>
        <p:txBody>
          <a:bodyPr/>
          <a:lstStyle/>
          <a:p>
            <a:r>
              <a:rPr lang="en-GB"/>
              <a:t>Implementation of the Strategy for 2021–2025</a:t>
            </a:r>
          </a:p>
        </p:txBody>
      </p:sp>
      <p:sp>
        <p:nvSpPr>
          <p:cNvPr id="24" name="Zástupný symbol pro obsah 2">
            <a:extLst>
              <a:ext uri="{FF2B5EF4-FFF2-40B4-BE49-F238E27FC236}">
                <a16:creationId xmlns:a16="http://schemas.microsoft.com/office/drawing/2014/main" id="{2D5A434B-998B-421C-9248-ACFAFE4E946D}"/>
              </a:ext>
            </a:extLst>
          </p:cNvPr>
          <p:cNvSpPr>
            <a:spLocks noGrp="1"/>
          </p:cNvSpPr>
          <p:nvPr>
            <p:ph idx="1"/>
          </p:nvPr>
        </p:nvSpPr>
        <p:spPr>
          <a:xfrm>
            <a:off x="451301" y="2129300"/>
            <a:ext cx="7866790" cy="430652"/>
          </a:xfrm>
        </p:spPr>
        <p:txBody>
          <a:bodyPr>
            <a:normAutofit/>
          </a:bodyPr>
          <a:lstStyle/>
          <a:p>
            <a:pPr>
              <a:spcBef>
                <a:spcPts val="0"/>
              </a:spcBef>
              <a:spcAft>
                <a:spcPts val="1800"/>
              </a:spcAft>
            </a:pPr>
            <a:r>
              <a:rPr lang="en-GB"/>
              <a:t>Time schedule for implementation of marketing campaigns</a:t>
            </a:r>
          </a:p>
        </p:txBody>
      </p:sp>
      <p:graphicFrame>
        <p:nvGraphicFramePr>
          <p:cNvPr id="25" name="Diagram 24">
            <a:extLst>
              <a:ext uri="{FF2B5EF4-FFF2-40B4-BE49-F238E27FC236}">
                <a16:creationId xmlns:a16="http://schemas.microsoft.com/office/drawing/2014/main" id="{561482F3-0CE3-45F1-84FA-2E8E65AB62A2}"/>
              </a:ext>
            </a:extLst>
          </p:cNvPr>
          <p:cNvGraphicFramePr/>
          <p:nvPr>
            <p:extLst>
              <p:ext uri="{D42A27DB-BD31-4B8C-83A1-F6EECF244321}">
                <p14:modId xmlns:p14="http://schemas.microsoft.com/office/powerpoint/2010/main" val="971927159"/>
              </p:ext>
            </p:extLst>
          </p:nvPr>
        </p:nvGraphicFramePr>
        <p:xfrm>
          <a:off x="691207" y="1944211"/>
          <a:ext cx="7573904" cy="299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Obdélník 25">
            <a:extLst>
              <a:ext uri="{FF2B5EF4-FFF2-40B4-BE49-F238E27FC236}">
                <a16:creationId xmlns:a16="http://schemas.microsoft.com/office/drawing/2014/main" id="{E27ACBDB-AC10-4F60-AC7E-8ED90D424A25}"/>
              </a:ext>
            </a:extLst>
          </p:cNvPr>
          <p:cNvSpPr/>
          <p:nvPr/>
        </p:nvSpPr>
        <p:spPr>
          <a:xfrm>
            <a:off x="6249880" y="798316"/>
            <a:ext cx="2015231" cy="1073157"/>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latin typeface="Arial" panose="020B0604020202020204" pitchFamily="34" charset="0"/>
                <a:cs typeface="Arial" panose="020B0604020202020204" pitchFamily="34" charset="0"/>
              </a:rPr>
              <a:t>Action Plan </a:t>
            </a:r>
          </a:p>
          <a:p>
            <a:pPr lvl="0" algn="ctr"/>
            <a:r>
              <a:rPr lang="en-GB">
                <a:latin typeface="Arial" panose="020B0604020202020204" pitchFamily="34" charset="0"/>
                <a:cs typeface="Arial" panose="020B0604020202020204" pitchFamily="34" charset="0"/>
              </a:rPr>
              <a:t>for a year</a:t>
            </a:r>
          </a:p>
        </p:txBody>
      </p:sp>
      <p:sp>
        <p:nvSpPr>
          <p:cNvPr id="27" name="Obdélník 26">
            <a:extLst>
              <a:ext uri="{FF2B5EF4-FFF2-40B4-BE49-F238E27FC236}">
                <a16:creationId xmlns:a16="http://schemas.microsoft.com/office/drawing/2014/main" id="{BA85C1A9-AADE-48E5-82F0-15B726EEE739}"/>
              </a:ext>
            </a:extLst>
          </p:cNvPr>
          <p:cNvSpPr/>
          <p:nvPr/>
        </p:nvSpPr>
        <p:spPr>
          <a:xfrm>
            <a:off x="3295996" y="798315"/>
            <a:ext cx="2177399" cy="1073157"/>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latin typeface="Arial" panose="020B0604020202020204" pitchFamily="34" charset="0"/>
                <a:cs typeface="Arial" panose="020B0604020202020204" pitchFamily="34" charset="0"/>
              </a:rPr>
              <a:t>Marketing Plan </a:t>
            </a:r>
          </a:p>
          <a:p>
            <a:pPr lvl="0" algn="ctr"/>
            <a:r>
              <a:rPr lang="en-GB">
                <a:latin typeface="Arial" panose="020B0604020202020204" pitchFamily="34" charset="0"/>
                <a:cs typeface="Arial" panose="020B0604020202020204" pitchFamily="34" charset="0"/>
              </a:rPr>
              <a:t>for 2 years</a:t>
            </a:r>
          </a:p>
        </p:txBody>
      </p:sp>
      <p:sp>
        <p:nvSpPr>
          <p:cNvPr id="28" name="Obdélník 27">
            <a:extLst>
              <a:ext uri="{FF2B5EF4-FFF2-40B4-BE49-F238E27FC236}">
                <a16:creationId xmlns:a16="http://schemas.microsoft.com/office/drawing/2014/main" id="{793779A2-238F-43E6-A1F6-CFD324A8608C}"/>
              </a:ext>
            </a:extLst>
          </p:cNvPr>
          <p:cNvSpPr/>
          <p:nvPr/>
        </p:nvSpPr>
        <p:spPr>
          <a:xfrm>
            <a:off x="691207" y="798317"/>
            <a:ext cx="1921142" cy="1073157"/>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latin typeface="Arial" panose="020B0604020202020204" pitchFamily="34" charset="0"/>
                <a:cs typeface="Arial" panose="020B0604020202020204" pitchFamily="34" charset="0"/>
              </a:rPr>
              <a:t>Strategy for </a:t>
            </a:r>
          </a:p>
          <a:p>
            <a:pPr lvl="0" algn="ctr"/>
            <a:r>
              <a:rPr lang="en-GB">
                <a:latin typeface="Arial" panose="020B0604020202020204" pitchFamily="34" charset="0"/>
                <a:cs typeface="Arial" panose="020B0604020202020204" pitchFamily="34" charset="0"/>
              </a:rPr>
              <a:t>2021-2025</a:t>
            </a:r>
          </a:p>
        </p:txBody>
      </p:sp>
      <p:sp>
        <p:nvSpPr>
          <p:cNvPr id="29" name="Šipka: doprava 28">
            <a:extLst>
              <a:ext uri="{FF2B5EF4-FFF2-40B4-BE49-F238E27FC236}">
                <a16:creationId xmlns:a16="http://schemas.microsoft.com/office/drawing/2014/main" id="{DEBF8AD1-BB63-4D36-B876-6B1FB51A1DA0}"/>
              </a:ext>
            </a:extLst>
          </p:cNvPr>
          <p:cNvSpPr/>
          <p:nvPr/>
        </p:nvSpPr>
        <p:spPr>
          <a:xfrm>
            <a:off x="2757047" y="1092579"/>
            <a:ext cx="446111" cy="4846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a:extLst>
              <a:ext uri="{FF2B5EF4-FFF2-40B4-BE49-F238E27FC236}">
                <a16:creationId xmlns:a16="http://schemas.microsoft.com/office/drawing/2014/main" id="{868FCF05-6411-4589-BAAA-B9254F24C7C2}"/>
              </a:ext>
            </a:extLst>
          </p:cNvPr>
          <p:cNvSpPr/>
          <p:nvPr/>
        </p:nvSpPr>
        <p:spPr>
          <a:xfrm>
            <a:off x="5659071" y="1092579"/>
            <a:ext cx="446111" cy="484632"/>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789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586608"/>
            <a:ext cx="7988424" cy="1350148"/>
          </a:xfrm>
        </p:spPr>
        <p:txBody>
          <a:bodyPr>
            <a:normAutofit/>
          </a:bodyPr>
          <a:lstStyle/>
          <a:p>
            <a:r>
              <a:rPr lang="en-GB"/>
              <a:t>WE ARE CREATING THE IMAGE OF CZECHIA</a:t>
            </a:r>
          </a:p>
        </p:txBody>
      </p:sp>
      <p:sp>
        <p:nvSpPr>
          <p:cNvPr id="3" name="Podnadpis 2"/>
          <p:cNvSpPr>
            <a:spLocks noGrp="1"/>
          </p:cNvSpPr>
          <p:nvPr>
            <p:ph type="subTitle" idx="1"/>
          </p:nvPr>
        </p:nvSpPr>
        <p:spPr>
          <a:xfrm>
            <a:off x="467544" y="3974520"/>
            <a:ext cx="7992888" cy="432048"/>
          </a:xfrm>
        </p:spPr>
        <p:txBody>
          <a:bodyPr>
            <a:normAutofit/>
          </a:bodyPr>
          <a:lstStyle/>
          <a:p>
            <a:r>
              <a:rPr lang="en-GB" b="1"/>
              <a:t>Analytical section</a:t>
            </a:r>
          </a:p>
        </p:txBody>
      </p:sp>
      <p:pic>
        <p:nvPicPr>
          <p:cNvPr id="5" name="Picture 2" descr="C:\Users\b_koudelova\Desktop\Map_do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9502"/>
            <a:ext cx="3766346"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7534" y="809580"/>
            <a:ext cx="3724275" cy="3524339"/>
          </a:xfrm>
        </p:spPr>
        <p:txBody>
          <a:bodyPr>
            <a:normAutofit fontScale="85000" lnSpcReduction="10000"/>
          </a:bodyPr>
          <a:lstStyle/>
          <a:p>
            <a:pPr marL="171450" indent="-171450">
              <a:buFont typeface="Arial" panose="020B0604020202020204" pitchFamily="34" charset="0"/>
              <a:buChar char="•"/>
            </a:pPr>
            <a:r>
              <a:rPr lang="en-GB" sz="1100" b="0"/>
              <a:t>In the period 2012–2019, inbound tourism in CR was continually growing. Arrivals of foreign tourists to CAE increased from 7.7 to 10.9 million, i.e. by more than 40% for the entire reference period.</a:t>
            </a:r>
          </a:p>
          <a:p>
            <a:r>
              <a:rPr lang="en-GB" sz="1100" b="0"/>
              <a:t> </a:t>
            </a:r>
          </a:p>
          <a:p>
            <a:pPr marL="171450" indent="-171450">
              <a:buFont typeface="Arial" panose="020B0604020202020204" pitchFamily="34" charset="0"/>
              <a:buChar char="•"/>
            </a:pPr>
            <a:r>
              <a:rPr lang="en-GB" sz="1100" b="0"/>
              <a:t>Revenues from inbound tourism went up by 20 billion Czech crowns in the balance of payments from 2010 to 2018. </a:t>
            </a:r>
          </a:p>
          <a:p>
            <a:endParaRPr lang="cs-CZ" sz="1100" b="0" dirty="0"/>
          </a:p>
          <a:p>
            <a:pPr marL="171450" indent="-171450">
              <a:buFont typeface="Arial" panose="020B0604020202020204" pitchFamily="34" charset="0"/>
              <a:buChar char="•"/>
            </a:pPr>
            <a:r>
              <a:rPr lang="en-GB" sz="1100" b="0"/>
              <a:t>The dynamics of tourism economic performance growth were comparable with other economic sectors, and the share of tourism in GDP fluctuated steadily slightly below three percent. In 2019 tourism, including multiplication effects (related sectors, such as transport operators, laundry services, food companies, etc.), reached 6.5% of GDP and employed over 400 thousand people. </a:t>
            </a:r>
          </a:p>
          <a:p>
            <a:endParaRPr lang="cs-CZ" sz="1100" b="0" dirty="0"/>
          </a:p>
          <a:p>
            <a:pPr marL="171450" indent="-171450">
              <a:buFont typeface="Arial" panose="020B0604020202020204" pitchFamily="34" charset="0"/>
              <a:buChar char="•"/>
            </a:pPr>
            <a:r>
              <a:rPr lang="en-GB" sz="1100" b="0"/>
              <a:t>The number of employed people and share of tourism in the total employment grew more significantly from 2014, which resulted from a significant increase of internal tourism consumption. In 2017 the internal tourism consumption reached CZK 293 billion, which was by almost a quarter more than in 2013.</a:t>
            </a:r>
          </a:p>
          <a:p>
            <a:endParaRPr lang="cs-CZ" sz="1100" b="0" dirty="0"/>
          </a:p>
          <a:p>
            <a:pPr marL="171450" indent="-171450">
              <a:buFont typeface="Arial" panose="020B0604020202020204" pitchFamily="34" charset="0"/>
              <a:buChar char="•"/>
            </a:pPr>
            <a:r>
              <a:rPr lang="en-GB" sz="1100" b="0"/>
              <a:t>In recent years the phenomenon of overtourism started to occur, i.e. overcrowding from an excess of tourists in some locations and destinations, leading to a radical change in the way of thinking about the management and marketing of destinations.</a:t>
            </a:r>
          </a:p>
          <a:p>
            <a:pPr marL="171450" indent="-171450">
              <a:buFont typeface="Arial" panose="020B0604020202020204" pitchFamily="34" charset="0"/>
              <a:buChar char="•"/>
            </a:pPr>
            <a:endParaRPr lang="cs-CZ" sz="1400" b="0" dirty="0">
              <a:solidFill>
                <a:srgbClr val="FF0000"/>
              </a:solidFill>
            </a:endParaRPr>
          </a:p>
        </p:txBody>
      </p:sp>
      <p:sp>
        <p:nvSpPr>
          <p:cNvPr id="6" name="Nadpis 1">
            <a:extLst>
              <a:ext uri="{FF2B5EF4-FFF2-40B4-BE49-F238E27FC236}">
                <a16:creationId xmlns:a16="http://schemas.microsoft.com/office/drawing/2014/main" id="{CC7EEDD7-CC66-46C7-A0C0-C2B6630D1F01}"/>
              </a:ext>
            </a:extLst>
          </p:cNvPr>
          <p:cNvSpPr txBox="1">
            <a:spLocks/>
          </p:cNvSpPr>
          <p:nvPr/>
        </p:nvSpPr>
        <p:spPr>
          <a:xfrm>
            <a:off x="407534" y="213940"/>
            <a:ext cx="7988424" cy="346041"/>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200" b="1" kern="1200" baseline="0">
                <a:solidFill>
                  <a:srgbClr val="003C78"/>
                </a:solidFill>
                <a:latin typeface="Arial" panose="020B0604020202020204" pitchFamily="34" charset="0"/>
                <a:ea typeface="+mj-ea"/>
                <a:cs typeface="Arial" panose="020B0604020202020204" pitchFamily="34" charset="0"/>
              </a:defRPr>
            </a:lvl1pPr>
          </a:lstStyle>
          <a:p>
            <a:r>
              <a:rPr lang="en-GB">
                <a:latin typeface="Arial"/>
                <a:cs typeface="Arial"/>
              </a:rPr>
              <a:t>Development of tourism in 2012 - 2019</a:t>
            </a:r>
          </a:p>
        </p:txBody>
      </p:sp>
      <p:graphicFrame>
        <p:nvGraphicFramePr>
          <p:cNvPr id="11" name="Graf 10">
            <a:extLst>
              <a:ext uri="{FF2B5EF4-FFF2-40B4-BE49-F238E27FC236}">
                <a16:creationId xmlns:a16="http://schemas.microsoft.com/office/drawing/2014/main" id="{A9615FF6-91CF-466C-A94C-43BE7A1508AE}"/>
              </a:ext>
            </a:extLst>
          </p:cNvPr>
          <p:cNvGraphicFramePr>
            <a:graphicFrameLocks/>
          </p:cNvGraphicFramePr>
          <p:nvPr>
            <p:extLst>
              <p:ext uri="{D42A27DB-BD31-4B8C-83A1-F6EECF244321}">
                <p14:modId xmlns:p14="http://schemas.microsoft.com/office/powerpoint/2010/main" val="2450742898"/>
              </p:ext>
            </p:extLst>
          </p:nvPr>
        </p:nvGraphicFramePr>
        <p:xfrm>
          <a:off x="4131809" y="1304356"/>
          <a:ext cx="4676939" cy="2534786"/>
        </p:xfrm>
        <a:graphic>
          <a:graphicData uri="http://schemas.openxmlformats.org/drawingml/2006/chart">
            <c:chart xmlns:c="http://schemas.openxmlformats.org/drawingml/2006/chart" xmlns:r="http://schemas.openxmlformats.org/officeDocument/2006/relationships" r:id="rId3"/>
          </a:graphicData>
        </a:graphic>
      </p:graphicFrame>
      <p:sp>
        <p:nvSpPr>
          <p:cNvPr id="5" name="Obdélník 4">
            <a:extLst>
              <a:ext uri="{FF2B5EF4-FFF2-40B4-BE49-F238E27FC236}">
                <a16:creationId xmlns:a16="http://schemas.microsoft.com/office/drawing/2014/main" id="{327A9AEB-F286-463D-9AFE-4060EF2BCFA8}"/>
              </a:ext>
            </a:extLst>
          </p:cNvPr>
          <p:cNvSpPr/>
          <p:nvPr/>
        </p:nvSpPr>
        <p:spPr>
          <a:xfrm>
            <a:off x="8109371" y="3839142"/>
            <a:ext cx="627095" cy="199285"/>
          </a:xfrm>
          <a:prstGeom prst="rect">
            <a:avLst/>
          </a:prstGeom>
        </p:spPr>
        <p:txBody>
          <a:bodyPr wrap="none">
            <a:spAutoFit/>
          </a:bodyPr>
          <a:lstStyle/>
          <a:p>
            <a:pPr algn="r">
              <a:lnSpc>
                <a:spcPct val="107000"/>
              </a:lnSpc>
              <a:spcAft>
                <a:spcPts val="800"/>
              </a:spcAft>
            </a:pPr>
            <a:r>
              <a:rPr lang="en-GB" sz="700">
                <a:solidFill>
                  <a:srgbClr val="003C78"/>
                </a:solidFill>
                <a:latin typeface="Arial" panose="020B0604020202020204" pitchFamily="34" charset="0"/>
                <a:cs typeface="Arial" panose="020B0604020202020204" pitchFamily="34" charset="0"/>
              </a:rPr>
              <a:t>Source: CSO</a:t>
            </a:r>
          </a:p>
        </p:txBody>
      </p:sp>
    </p:spTree>
    <p:extLst>
      <p:ext uri="{BB962C8B-B14F-4D97-AF65-F5344CB8AC3E}">
        <p14:creationId xmlns:p14="http://schemas.microsoft.com/office/powerpoint/2010/main" val="84911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2"/>
          </p:nvPr>
        </p:nvSpPr>
        <p:spPr>
          <a:xfrm>
            <a:off x="5166298" y="1208467"/>
            <a:ext cx="3568004" cy="3175707"/>
          </a:xfrm>
        </p:spPr>
        <p:txBody>
          <a:bodyPr vert="horz" lIns="91440" tIns="45720" rIns="91440" bIns="45720" rtlCol="0">
            <a:normAutofit lnSpcReduction="10000"/>
          </a:bodyPr>
          <a:lstStyle/>
          <a:p>
            <a:pPr marL="180000" indent="-180000" algn="just">
              <a:lnSpc>
                <a:spcPct val="90000"/>
              </a:lnSpc>
              <a:buFont typeface="Arial" panose="020B0604020202020204" pitchFamily="34" charset="0"/>
              <a:buChar char="•"/>
            </a:pPr>
            <a:r>
              <a:rPr lang="en-GB" sz="1200" b="0"/>
              <a:t>In terms of the foreign demand structure in the reference period, Germany retained the dominant position, which was a source of approximately 20% of arrivals of foreign tourists in the long term. </a:t>
            </a:r>
          </a:p>
          <a:p>
            <a:pPr marL="180000" indent="-180000" algn="just">
              <a:lnSpc>
                <a:spcPct val="90000"/>
              </a:lnSpc>
              <a:buFont typeface="Arial" panose="020B0604020202020204" pitchFamily="34" charset="0"/>
              <a:buChar char="•"/>
            </a:pPr>
            <a:endParaRPr lang="cs-CZ" sz="1200" b="0" dirty="0"/>
          </a:p>
          <a:p>
            <a:pPr marL="180000" indent="-180000" algn="just">
              <a:lnSpc>
                <a:spcPct val="90000"/>
              </a:lnSpc>
              <a:buFont typeface="Arial" panose="020B0604020202020204" pitchFamily="34" charset="0"/>
              <a:buChar char="•"/>
            </a:pPr>
            <a:r>
              <a:rPr lang="en-GB" sz="1200" b="0"/>
              <a:t>In the portfolio of other markets, however, certain structural changes took place.</a:t>
            </a:r>
          </a:p>
          <a:p>
            <a:pPr marL="180000" indent="-180000" algn="just">
              <a:lnSpc>
                <a:spcPct val="90000"/>
              </a:lnSpc>
              <a:buFont typeface="Arial" panose="020B0604020202020204" pitchFamily="34" charset="0"/>
              <a:buChar char="•"/>
            </a:pPr>
            <a:endParaRPr lang="cs-CZ" sz="1200" b="0" dirty="0"/>
          </a:p>
          <a:p>
            <a:pPr marL="180000" indent="-180000" algn="just">
              <a:lnSpc>
                <a:spcPct val="90000"/>
              </a:lnSpc>
              <a:buFont typeface="Arial" panose="020B0604020202020204" pitchFamily="34" charset="0"/>
              <a:buChar char="•"/>
            </a:pPr>
            <a:r>
              <a:rPr lang="en-GB" sz="1200" b="0"/>
              <a:t>The lower importance of Russia can be regarded as key, whose share in arrivals did not reach the pre-crisis value even five years after the “Crimea crisis”. </a:t>
            </a:r>
          </a:p>
          <a:p>
            <a:pPr marL="180000" indent="-180000" algn="just">
              <a:lnSpc>
                <a:spcPct val="90000"/>
              </a:lnSpc>
              <a:buFont typeface="Arial" panose="020B0604020202020204" pitchFamily="34" charset="0"/>
              <a:buChar char="•"/>
            </a:pPr>
            <a:endParaRPr lang="cs-CZ" sz="1200" b="0" dirty="0"/>
          </a:p>
          <a:p>
            <a:pPr marL="180000" indent="-180000" algn="just">
              <a:lnSpc>
                <a:spcPct val="90000"/>
              </a:lnSpc>
              <a:buFont typeface="Arial" panose="020B0604020202020204" pitchFamily="34" charset="0"/>
              <a:buChar char="•"/>
            </a:pPr>
            <a:r>
              <a:rPr lang="en-GB" sz="1200" b="0"/>
              <a:t>This development mainly resulted from the dynamic development of demand on Asian markets, but also from economic recovery in neighbouring countries and on some traditional European markets.</a:t>
            </a:r>
          </a:p>
        </p:txBody>
      </p:sp>
      <p:graphicFrame>
        <p:nvGraphicFramePr>
          <p:cNvPr id="13" name="Graf 12">
            <a:extLst>
              <a:ext uri="{FF2B5EF4-FFF2-40B4-BE49-F238E27FC236}">
                <a16:creationId xmlns:a16="http://schemas.microsoft.com/office/drawing/2014/main" id="{5464B17E-9F72-4F1B-9A39-34D0D9EFED7C}"/>
              </a:ext>
            </a:extLst>
          </p:cNvPr>
          <p:cNvGraphicFramePr>
            <a:graphicFrameLocks/>
          </p:cNvGraphicFramePr>
          <p:nvPr>
            <p:extLst>
              <p:ext uri="{D42A27DB-BD31-4B8C-83A1-F6EECF244321}">
                <p14:modId xmlns:p14="http://schemas.microsoft.com/office/powerpoint/2010/main" val="1388045843"/>
              </p:ext>
            </p:extLst>
          </p:nvPr>
        </p:nvGraphicFramePr>
        <p:xfrm>
          <a:off x="92074" y="215900"/>
          <a:ext cx="4694149" cy="3968989"/>
        </p:xfrm>
        <a:graphic>
          <a:graphicData uri="http://schemas.openxmlformats.org/drawingml/2006/chart">
            <c:chart xmlns:c="http://schemas.openxmlformats.org/drawingml/2006/chart" xmlns:r="http://schemas.openxmlformats.org/officeDocument/2006/relationships" r:id="rId3"/>
          </a:graphicData>
        </a:graphic>
      </p:graphicFrame>
      <p:sp>
        <p:nvSpPr>
          <p:cNvPr id="4" name="Obdélník 3">
            <a:extLst>
              <a:ext uri="{FF2B5EF4-FFF2-40B4-BE49-F238E27FC236}">
                <a16:creationId xmlns:a16="http://schemas.microsoft.com/office/drawing/2014/main" id="{F90B739E-B809-4C85-8CA9-B6F89CEA6108}"/>
              </a:ext>
            </a:extLst>
          </p:cNvPr>
          <p:cNvSpPr/>
          <p:nvPr/>
        </p:nvSpPr>
        <p:spPr>
          <a:xfrm>
            <a:off x="4040153" y="4184889"/>
            <a:ext cx="627096" cy="199285"/>
          </a:xfrm>
          <a:prstGeom prst="rect">
            <a:avLst/>
          </a:prstGeom>
        </p:spPr>
        <p:txBody>
          <a:bodyPr wrap="none">
            <a:spAutoFit/>
          </a:bodyPr>
          <a:lstStyle/>
          <a:p>
            <a:pPr algn="r">
              <a:lnSpc>
                <a:spcPct val="107000"/>
              </a:lnSpc>
              <a:spcAft>
                <a:spcPts val="800"/>
              </a:spcAft>
            </a:pPr>
            <a:r>
              <a:rPr lang="en-GB" sz="700">
                <a:solidFill>
                  <a:srgbClr val="003C78"/>
                </a:solidFill>
                <a:latin typeface="Arial" panose="020B0604020202020204" pitchFamily="34" charset="0"/>
                <a:cs typeface="Arial" panose="020B0604020202020204" pitchFamily="34" charset="0"/>
              </a:rPr>
              <a:t>Source: CSO</a:t>
            </a:r>
          </a:p>
        </p:txBody>
      </p:sp>
    </p:spTree>
    <p:extLst>
      <p:ext uri="{BB962C8B-B14F-4D97-AF65-F5344CB8AC3E}">
        <p14:creationId xmlns:p14="http://schemas.microsoft.com/office/powerpoint/2010/main" val="914400427"/>
      </p:ext>
    </p:extLst>
  </p:cSld>
  <p:clrMapOvr>
    <a:masterClrMapping/>
  </p:clrMapOvr>
</p:sld>
</file>

<file path=ppt/theme/theme1.xml><?xml version="1.0" encoding="utf-8"?>
<a:theme xmlns:a="http://schemas.openxmlformats.org/drawingml/2006/main" name="rozpracovano_NEW_CZT_ppt_template_16ku9_landofstories_19.6.">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90AB9A92F44149898CFEA4A4356CBF" ma:contentTypeVersion="12" ma:contentTypeDescription="Vytvoří nový dokument" ma:contentTypeScope="" ma:versionID="2cd1194c645eab43e2679444ab3b9d58">
  <xsd:schema xmlns:xsd="http://www.w3.org/2001/XMLSchema" xmlns:xs="http://www.w3.org/2001/XMLSchema" xmlns:p="http://schemas.microsoft.com/office/2006/metadata/properties" xmlns:ns2="2e7520ec-b2c2-4272-9b5a-8d3155fe98c2" xmlns:ns3="41e8547d-b765-4052-a0f0-baf955a023ec" targetNamespace="http://schemas.microsoft.com/office/2006/metadata/properties" ma:root="true" ma:fieldsID="6abdd401d71b74cdcd45b518fd7fbeb3" ns2:_="" ns3:_="">
    <xsd:import namespace="2e7520ec-b2c2-4272-9b5a-8d3155fe98c2"/>
    <xsd:import namespace="41e8547d-b765-4052-a0f0-baf955a023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520ec-b2c2-4272-9b5a-8d3155fe9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e8547d-b765-4052-a0f0-baf955a023ec"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5369D2-47CC-4CE3-B355-55194948C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520ec-b2c2-4272-9b5a-8d3155fe98c2"/>
    <ds:schemaRef ds:uri="41e8547d-b765-4052-a0f0-baf955a02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2DCED-1C58-45B7-BF55-71990564E5B9}">
  <ds:schemaRefs>
    <ds:schemaRef ds:uri="2e7520ec-b2c2-4272-9b5a-8d3155fe98c2"/>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1e8547d-b765-4052-a0f0-baf955a023ec"/>
    <ds:schemaRef ds:uri="http://www.w3.org/XML/1998/namespace"/>
  </ds:schemaRefs>
</ds:datastoreItem>
</file>

<file path=customXml/itemProps3.xml><?xml version="1.0" encoding="utf-8"?>
<ds:datastoreItem xmlns:ds="http://schemas.openxmlformats.org/officeDocument/2006/customXml" ds:itemID="{51981495-81F8-43F8-87D6-41917B111E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TotalTime>
  <Words>6260</Words>
  <Application>Microsoft Office PowerPoint</Application>
  <PresentationFormat>Předvádění na obrazovce (16:9)</PresentationFormat>
  <Paragraphs>702</Paragraphs>
  <Slides>40</Slides>
  <Notes>16</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40</vt:i4>
      </vt:variant>
    </vt:vector>
  </HeadingPairs>
  <TitlesOfParts>
    <vt:vector size="43" baseType="lpstr">
      <vt:lpstr>Arial</vt:lpstr>
      <vt:lpstr>Calibri</vt:lpstr>
      <vt:lpstr>rozpracovano_NEW_CZT_ppt_template_16ku9_landofstories_19.6.</vt:lpstr>
      <vt:lpstr>Strategy of the CzechTourism Agency and Czech Republic Destination for 2021–2025</vt:lpstr>
      <vt:lpstr>Prezentace aplikace PowerPoint</vt:lpstr>
      <vt:lpstr>WE ARE CREATING THE IMAGE OF CZECHIA</vt:lpstr>
      <vt:lpstr>Prezentace aplikace PowerPoint</vt:lpstr>
      <vt:lpstr>Procedure used for preparation of the Strategy for 2021–2025</vt:lpstr>
      <vt:lpstr>Implementation of the Strategy for 2021–2025</vt:lpstr>
      <vt:lpstr>WE ARE CREATING THE IMAGE OF CZECHIA</vt:lpstr>
      <vt:lpstr>Prezentace aplikace PowerPoint</vt:lpstr>
      <vt:lpstr>Prezentace aplikace PowerPoint</vt:lpstr>
      <vt:lpstr>Prezentace aplikace PowerPoint</vt:lpstr>
      <vt:lpstr>Prezentace aplikace PowerPoint</vt:lpstr>
      <vt:lpstr>Prezentace aplikace PowerPoint</vt:lpstr>
      <vt:lpstr>Impacts of the Covid-19 pandemic – decline of CZ tourism consumption </vt:lpstr>
      <vt:lpstr>Management summary – defining the main problems and challenges</vt:lpstr>
      <vt:lpstr>WE ARE CREATING THE IMAGE OF CZECHIA</vt:lpstr>
      <vt:lpstr>Pillars of Tourism in the CR – Product Lines</vt:lpstr>
      <vt:lpstr>Pillars of Tourism in the CR - Markets</vt:lpstr>
      <vt:lpstr>Pillars of Tourism in the CR - People</vt:lpstr>
      <vt:lpstr>Pillars of Tourism in the CR - Czech Republic Destination Brand </vt:lpstr>
      <vt:lpstr>WE ARE CREATING THE IMAGE OF CZECHIA</vt:lpstr>
      <vt:lpstr>Prezentace aplikace PowerPoint</vt:lpstr>
      <vt:lpstr>Corporate goals and priorities</vt:lpstr>
      <vt:lpstr>Prezentace aplikace PowerPoint</vt:lpstr>
      <vt:lpstr>Prezentace aplikace PowerPoint</vt:lpstr>
      <vt:lpstr>Prezentace aplikace PowerPoint</vt:lpstr>
      <vt:lpstr>Indicators for evaluation of the corporate strategy – BSC (Balanced ScoreCard)</vt:lpstr>
      <vt:lpstr>Indicators for evaluation of the corporate strategy – BSC (Balanced ScoreCard)</vt:lpstr>
      <vt:lpstr>Indicators for evaluation of the corporate strategy – BSC (Balanced ScoreCard)</vt:lpstr>
      <vt:lpstr>Czech Republic – a destination with sustainable tourism centres in all regions</vt:lpstr>
      <vt:lpstr>Prezentace aplikace PowerPoint</vt:lpstr>
      <vt:lpstr>Destination goals and priorities</vt:lpstr>
      <vt:lpstr>Prezentace aplikace PowerPoint</vt:lpstr>
      <vt:lpstr>Prezentace aplikace PowerPoint</vt:lpstr>
      <vt:lpstr>Prezentace aplikace PowerPoint</vt:lpstr>
      <vt:lpstr>Prezentace aplikace PowerPoint</vt:lpstr>
      <vt:lpstr>Prezentace aplikace PowerPoint</vt:lpstr>
      <vt:lpstr>Indicators for evaluation of the destination strategy – BSC (Balanced ScoreCard)</vt:lpstr>
      <vt:lpstr>FUNDING </vt:lpstr>
      <vt:lpstr>TIME SCHEDULE </vt:lpstr>
      <vt:lpstr>List of 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agentury CzechTourism a destinace Česká republika 2021 - 2025</dc:title>
  <dc:creator>Vogelová Markéta Ing.</dc:creator>
  <cp:lastModifiedBy>Klofcová Michaela</cp:lastModifiedBy>
  <cp:revision>164</cp:revision>
  <dcterms:created xsi:type="dcterms:W3CDTF">2020-10-01T13:46:52Z</dcterms:created>
  <dcterms:modified xsi:type="dcterms:W3CDTF">2021-03-25T12:07:42Z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0x0101005090AB9A92F44149898CFEA4A4356CBF</vt:lpwstr>
  </property>
</Properties>
</file>